
<file path=[Content_Types].xml><?xml version="1.0" encoding="utf-8"?>
<Types xmlns="http://schemas.openxmlformats.org/package/2006/content-types">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3"/>
  </p:notes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1pPr>
    <a:lvl2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2pPr>
    <a:lvl3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3pPr>
    <a:lvl4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4pPr>
    <a:lvl5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5pPr>
    <a:lvl6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6pPr>
    <a:lvl7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7pPr>
    <a:lvl8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8pPr>
    <a:lvl9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FB36ED-C8EF-4C63-BB15-6CBDDF00FC21}" v="15" dt="2023-11-16T06:59:16.077"/>
    <p1510:client id="{A83D79D9-6D67-445B-A688-5EAC606BD6C2}" v="4" dt="2023-11-02T22:11:54.610"/>
    <p1510:client id="{B09245F2-0141-4EF7-8EF9-15875BAB6A75}" v="12" dt="2023-11-09T23:10:05.18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Ref idx="major">
          <a:srgbClr val="FFFFFF"/>
        </a:fontRef>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Ref idx="maj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Ref idx="maj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94"/>
  </p:normalViewPr>
  <p:slideViewPr>
    <p:cSldViewPr snapToGrid="0" snapToObjects="1">
      <p:cViewPr>
        <p:scale>
          <a:sx n="50" d="100"/>
          <a:sy n="50" d="100"/>
        </p:scale>
        <p:origin x="113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sen Amini Salehi" clId="Web-{A83D79D9-6D67-445B-A688-5EAC606BD6C2}"/>
    <pc:docChg chg="modSld">
      <pc:chgData name="Mohsen Amini Salehi" userId="" providerId="" clId="Web-{A83D79D9-6D67-445B-A688-5EAC606BD6C2}" dt="2023-11-02T22:11:54.610" v="3" actId="20577"/>
      <pc:docMkLst>
        <pc:docMk/>
      </pc:docMkLst>
      <pc:sldChg chg="modSp">
        <pc:chgData name="Mohsen Amini Salehi" userId="" providerId="" clId="Web-{A83D79D9-6D67-445B-A688-5EAC606BD6C2}" dt="2023-11-02T22:11:54.610" v="3" actId="20577"/>
        <pc:sldMkLst>
          <pc:docMk/>
          <pc:sldMk cId="0" sldId="268"/>
        </pc:sldMkLst>
        <pc:spChg chg="mod">
          <ac:chgData name="Mohsen Amini Salehi" userId="" providerId="" clId="Web-{A83D79D9-6D67-445B-A688-5EAC606BD6C2}" dt="2023-11-02T22:11:54.610" v="3" actId="20577"/>
          <ac:spMkLst>
            <pc:docMk/>
            <pc:sldMk cId="0" sldId="268"/>
            <ac:spMk id="110" creationId="{00000000-0000-0000-0000-000000000000}"/>
          </ac:spMkLst>
        </pc:spChg>
      </pc:sldChg>
    </pc:docChg>
  </pc:docChgLst>
  <pc:docChgLst>
    <pc:chgData name="Mohsen Amini Salehi" clId="Web-{B09245F2-0141-4EF7-8EF9-15875BAB6A75}"/>
    <pc:docChg chg="modSld sldOrd">
      <pc:chgData name="Mohsen Amini Salehi" userId="" providerId="" clId="Web-{B09245F2-0141-4EF7-8EF9-15875BAB6A75}" dt="2023-11-09T23:10:05.186" v="14" actId="1076"/>
      <pc:docMkLst>
        <pc:docMk/>
      </pc:docMkLst>
      <pc:sldChg chg="ord">
        <pc:chgData name="Mohsen Amini Salehi" userId="" providerId="" clId="Web-{B09245F2-0141-4EF7-8EF9-15875BAB6A75}" dt="2023-11-09T23:01:24.759" v="0"/>
        <pc:sldMkLst>
          <pc:docMk/>
          <pc:sldMk cId="0" sldId="262"/>
        </pc:sldMkLst>
      </pc:sldChg>
      <pc:sldChg chg="modSp">
        <pc:chgData name="Mohsen Amini Salehi" userId="" providerId="" clId="Web-{B09245F2-0141-4EF7-8EF9-15875BAB6A75}" dt="2023-11-09T23:06:50.741" v="10" actId="20577"/>
        <pc:sldMkLst>
          <pc:docMk/>
          <pc:sldMk cId="0" sldId="270"/>
        </pc:sldMkLst>
        <pc:spChg chg="mod">
          <ac:chgData name="Mohsen Amini Salehi" userId="" providerId="" clId="Web-{B09245F2-0141-4EF7-8EF9-15875BAB6A75}" dt="2023-11-09T23:06:50.741" v="10" actId="20577"/>
          <ac:spMkLst>
            <pc:docMk/>
            <pc:sldMk cId="0" sldId="270"/>
            <ac:spMk id="118" creationId="{00000000-0000-0000-0000-000000000000}"/>
          </ac:spMkLst>
        </pc:spChg>
      </pc:sldChg>
      <pc:sldChg chg="modSp">
        <pc:chgData name="Mohsen Amini Salehi" userId="" providerId="" clId="Web-{B09245F2-0141-4EF7-8EF9-15875BAB6A75}" dt="2023-11-09T23:10:05.186" v="14" actId="1076"/>
        <pc:sldMkLst>
          <pc:docMk/>
          <pc:sldMk cId="0" sldId="278"/>
        </pc:sldMkLst>
        <pc:picChg chg="mod modCrop">
          <ac:chgData name="Mohsen Amini Salehi" userId="" providerId="" clId="Web-{B09245F2-0141-4EF7-8EF9-15875BAB6A75}" dt="2023-11-09T23:10:05.186" v="14" actId="1076"/>
          <ac:picMkLst>
            <pc:docMk/>
            <pc:sldMk cId="0" sldId="278"/>
            <ac:picMk id="5" creationId="{5BB97404-720D-BD43-A4C3-F44284F85BE7}"/>
          </ac:picMkLst>
        </pc:picChg>
      </pc:sldChg>
    </pc:docChg>
  </pc:docChgLst>
  <pc:docChgLst>
    <pc:chgData name="Mohsen Amini Salehi" clId="Web-{85FB36ED-C8EF-4C63-BB15-6CBDDF00FC21}"/>
    <pc:docChg chg="modSld">
      <pc:chgData name="Mohsen Amini Salehi" userId="" providerId="" clId="Web-{85FB36ED-C8EF-4C63-BB15-6CBDDF00FC21}" dt="2023-11-16T06:59:13.421" v="12" actId="20577"/>
      <pc:docMkLst>
        <pc:docMk/>
      </pc:docMkLst>
      <pc:sldChg chg="modSp">
        <pc:chgData name="Mohsen Amini Salehi" userId="" providerId="" clId="Web-{85FB36ED-C8EF-4C63-BB15-6CBDDF00FC21}" dt="2023-11-16T06:42:06.778" v="2" actId="1076"/>
        <pc:sldMkLst>
          <pc:docMk/>
          <pc:sldMk cId="0" sldId="275"/>
        </pc:sldMkLst>
        <pc:picChg chg="mod modCrop">
          <ac:chgData name="Mohsen Amini Salehi" userId="" providerId="" clId="Web-{85FB36ED-C8EF-4C63-BB15-6CBDDF00FC21}" dt="2023-11-16T06:42:06.778" v="2" actId="1076"/>
          <ac:picMkLst>
            <pc:docMk/>
            <pc:sldMk cId="0" sldId="275"/>
            <ac:picMk id="5" creationId="{6D07126D-A168-8145-86D2-37CCA3326C4F}"/>
          </ac:picMkLst>
        </pc:picChg>
      </pc:sldChg>
      <pc:sldChg chg="mod modShow">
        <pc:chgData name="Mohsen Amini Salehi" userId="" providerId="" clId="Web-{85FB36ED-C8EF-4C63-BB15-6CBDDF00FC21}" dt="2023-11-16T06:55:40.992" v="3"/>
        <pc:sldMkLst>
          <pc:docMk/>
          <pc:sldMk cId="0" sldId="277"/>
        </pc:sldMkLst>
      </pc:sldChg>
      <pc:sldChg chg="modSp">
        <pc:chgData name="Mohsen Amini Salehi" userId="" providerId="" clId="Web-{85FB36ED-C8EF-4C63-BB15-6CBDDF00FC21}" dt="2023-11-16T06:56:53.760" v="8"/>
        <pc:sldMkLst>
          <pc:docMk/>
          <pc:sldMk cId="0" sldId="280"/>
        </pc:sldMkLst>
        <pc:spChg chg="mod">
          <ac:chgData name="Mohsen Amini Salehi" userId="" providerId="" clId="Web-{85FB36ED-C8EF-4C63-BB15-6CBDDF00FC21}" dt="2023-11-16T06:56:53.760" v="8"/>
          <ac:spMkLst>
            <pc:docMk/>
            <pc:sldMk cId="0" sldId="280"/>
            <ac:spMk id="158" creationId="{00000000-0000-0000-0000-000000000000}"/>
          </ac:spMkLst>
        </pc:spChg>
      </pc:sldChg>
      <pc:sldChg chg="modSp">
        <pc:chgData name="Mohsen Amini Salehi" userId="" providerId="" clId="Web-{85FB36ED-C8EF-4C63-BB15-6CBDDF00FC21}" dt="2023-11-16T06:59:13.421" v="12" actId="20577"/>
        <pc:sldMkLst>
          <pc:docMk/>
          <pc:sldMk cId="0" sldId="287"/>
        </pc:sldMkLst>
        <pc:spChg chg="mod">
          <ac:chgData name="Mohsen Amini Salehi" userId="" providerId="" clId="Web-{85FB36ED-C8EF-4C63-BB15-6CBDDF00FC21}" dt="2023-11-16T06:59:13.421" v="12" actId="20577"/>
          <ac:spMkLst>
            <pc:docMk/>
            <pc:sldMk cId="0" sldId="287"/>
            <ac:spMk id="186" creationId="{00000000-0000-0000-0000-000000000000}"/>
          </ac:spMkLst>
        </pc:spChg>
      </pc:sldChg>
    </pc:docChg>
  </pc:docChgLst>
</pc:chgInfo>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1" name="Shape 61"/>
          <p:cNvSpPr>
            <a:spLocks noGrp="1" noRot="1" noChangeAspect="1"/>
          </p:cNvSpPr>
          <p:nvPr>
            <p:ph type="sldImg"/>
          </p:nvPr>
        </p:nvSpPr>
        <p:spPr>
          <a:xfrm>
            <a:off x="1143000" y="685800"/>
            <a:ext cx="4572000" cy="3429000"/>
          </a:xfrm>
          <a:prstGeom prst="rect">
            <a:avLst/>
          </a:prstGeom>
        </p:spPr>
        <p:txBody>
          <a:bodyPr/>
          <a:lstStyle/>
          <a:p>
            <a:endParaRPr/>
          </a:p>
        </p:txBody>
      </p:sp>
      <p:sp>
        <p:nvSpPr>
          <p:cNvPr id="62" name="Shape 6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spTree>
      <p:nvGrpSpPr>
        <p:cNvPr id="1" name=""/>
        <p:cNvGrpSpPr/>
        <p:nvPr/>
      </p:nvGrpSpPr>
      <p:grpSpPr>
        <a:xfrm>
          <a:off x="0" y="0"/>
          <a:ext cx="0" cy="0"/>
          <a:chOff x="0" y="0"/>
          <a:chExt cx="0" cy="0"/>
        </a:xfrm>
      </p:grpSpPr>
      <p:sp>
        <p:nvSpPr>
          <p:cNvPr id="13" name="Title Text"/>
          <p:cNvSpPr txBox="1">
            <a:spLocks noGrp="1"/>
          </p:cNvSpPr>
          <p:nvPr>
            <p:ph type="title"/>
          </p:nvPr>
        </p:nvSpPr>
        <p:spPr>
          <a:xfrm>
            <a:off x="1321147" y="3241178"/>
            <a:ext cx="10362506" cy="1076822"/>
          </a:xfrm>
          <a:prstGeom prst="rect">
            <a:avLst/>
          </a:prstGeom>
        </p:spPr>
        <p:txBody>
          <a:bodyPr anchor="b"/>
          <a:lstStyle>
            <a:lvl1pPr>
              <a:defRPr sz="5600"/>
            </a:lvl1pPr>
          </a:lstStyle>
          <a:p>
            <a:r>
              <a:t>Title Text</a:t>
            </a:r>
          </a:p>
        </p:txBody>
      </p:sp>
      <p:sp>
        <p:nvSpPr>
          <p:cNvPr id="14" name="© Ian Sommerville 2018"/>
          <p:cNvSpPr txBox="1"/>
          <p:nvPr/>
        </p:nvSpPr>
        <p:spPr>
          <a:xfrm>
            <a:off x="5609803" y="9245600"/>
            <a:ext cx="1785194"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p>
        </p:txBody>
      </p:sp>
      <p:sp>
        <p:nvSpPr>
          <p:cNvPr id="15" name="Slide Number"/>
          <p:cNvSpPr txBox="1">
            <a:spLocks noGrp="1"/>
          </p:cNvSpPr>
          <p:nvPr>
            <p:ph type="sldNum" sz="quarter" idx="2"/>
          </p:nvPr>
        </p:nvSpPr>
        <p:spPr>
          <a:xfrm>
            <a:off x="6212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3" name="Title Text"/>
          <p:cNvSpPr txBox="1">
            <a:spLocks noGrp="1"/>
          </p:cNvSpPr>
          <p:nvPr>
            <p:ph type="title"/>
          </p:nvPr>
        </p:nvSpPr>
        <p:spPr>
          <a:prstGeom prst="rect">
            <a:avLst/>
          </a:prstGeom>
        </p:spPr>
        <p:txBody>
          <a:body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able master">
    <p:spTree>
      <p:nvGrpSpPr>
        <p:cNvPr id="1" name=""/>
        <p:cNvGrpSpPr/>
        <p:nvPr/>
      </p:nvGrpSpPr>
      <p:grpSpPr>
        <a:xfrm>
          <a:off x="0" y="0"/>
          <a:ext cx="0" cy="0"/>
          <a:chOff x="0" y="0"/>
          <a:chExt cx="0" cy="0"/>
        </a:xfrm>
      </p:grpSpPr>
      <p:sp>
        <p:nvSpPr>
          <p:cNvPr id="31" name="Body Level One…"/>
          <p:cNvSpPr txBox="1">
            <a:spLocks noGrp="1"/>
          </p:cNvSpPr>
          <p:nvPr>
            <p:ph type="body" idx="1"/>
          </p:nvPr>
        </p:nvSpPr>
        <p:spPr>
          <a:xfrm>
            <a:off x="952500" y="1270000"/>
            <a:ext cx="11099800" cy="7213600"/>
          </a:xfrm>
          <a:prstGeom prst="rect">
            <a:avLst/>
          </a:prstGeom>
        </p:spPr>
        <p:txBody>
          <a:bodyPr/>
          <a:lstStyle>
            <a:lvl1pPr marL="0" indent="0">
              <a:buSzTx/>
              <a:buNone/>
              <a:defRPr sz="2400"/>
            </a:lvl1pPr>
            <a:lvl2pPr>
              <a:spcBef>
                <a:spcPts val="2000"/>
              </a:spcBef>
              <a:defRPr sz="2200"/>
            </a:lvl2pPr>
          </a:lstStyle>
          <a:p>
            <a:r>
              <a:t>Body Level One</a:t>
            </a:r>
          </a:p>
          <a:p>
            <a:pPr lvl="1"/>
            <a:r>
              <a:t>Body Level Two</a:t>
            </a:r>
          </a:p>
          <a:p>
            <a:pPr lvl="2"/>
            <a:r>
              <a:t>Body Level Three</a:t>
            </a:r>
          </a:p>
          <a:p>
            <a:pPr lvl="3"/>
            <a:r>
              <a:t>Body Level Four</a:t>
            </a:r>
          </a:p>
          <a:p>
            <a:pPr lvl="4"/>
            <a:r>
              <a:t>Body Level Five</a:t>
            </a:r>
          </a:p>
        </p:txBody>
      </p:sp>
      <p:sp>
        <p:nvSpPr>
          <p:cNvPr id="32" name="Title Text"/>
          <p:cNvSpPr txBox="1">
            <a:spLocks noGrp="1"/>
          </p:cNvSpPr>
          <p:nvPr>
            <p:ph type="title"/>
          </p:nvPr>
        </p:nvSpPr>
        <p:spPr>
          <a:xfrm>
            <a:off x="952500" y="342900"/>
            <a:ext cx="11099800" cy="678558"/>
          </a:xfrm>
          <a:prstGeom prst="rect">
            <a:avLst/>
          </a:prstGeom>
        </p:spPr>
        <p:txBody>
          <a:bodyPr anchor="ctr"/>
          <a:lstStyle>
            <a:lvl1pPr algn="l">
              <a:defRPr sz="2000">
                <a:solidFill>
                  <a:srgbClr val="000000"/>
                </a:solidFill>
              </a:defRPr>
            </a:lvl1pPr>
          </a:lstStyle>
          <a:p>
            <a:r>
              <a:t>Title Text</a:t>
            </a:r>
          </a:p>
        </p:txBody>
      </p:sp>
      <p:sp>
        <p:nvSpPr>
          <p:cNvPr id="33"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p>
        </p:txBody>
      </p:sp>
      <p:sp>
        <p:nvSpPr>
          <p:cNvPr id="34" name="Cloud-based Software"/>
          <p:cNvSpPr txBox="1"/>
          <p:nvPr/>
        </p:nvSpPr>
        <p:spPr>
          <a:xfrm>
            <a:off x="370110" y="9245600"/>
            <a:ext cx="1622228"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stStyle>
          <a:p>
            <a:r>
              <a:t>Cloud-based Software</a:t>
            </a:r>
          </a:p>
        </p:txBody>
      </p:sp>
      <p:sp>
        <p:nvSpPr>
          <p:cNvPr id="35" name="Slide Number"/>
          <p:cNvSpPr txBox="1">
            <a:spLocks noGrp="1"/>
          </p:cNvSpPr>
          <p:nvPr>
            <p:ph type="sldNum" sz="quarter" idx="2"/>
          </p:nvPr>
        </p:nvSpPr>
        <p:spPr>
          <a:xfrm>
            <a:off x="12308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Figure master ">
    <p:spTree>
      <p:nvGrpSpPr>
        <p:cNvPr id="1" name=""/>
        <p:cNvGrpSpPr/>
        <p:nvPr/>
      </p:nvGrpSpPr>
      <p:grpSpPr>
        <a:xfrm>
          <a:off x="0" y="0"/>
          <a:ext cx="0" cy="0"/>
          <a:chOff x="0" y="0"/>
          <a:chExt cx="0" cy="0"/>
        </a:xfrm>
      </p:grpSpPr>
      <p:sp>
        <p:nvSpPr>
          <p:cNvPr id="42" name="Body Level One…"/>
          <p:cNvSpPr txBox="1">
            <a:spLocks noGrp="1"/>
          </p:cNvSpPr>
          <p:nvPr>
            <p:ph type="body" idx="1"/>
          </p:nvPr>
        </p:nvSpPr>
        <p:spPr>
          <a:xfrm>
            <a:off x="952500" y="1270000"/>
            <a:ext cx="11099800" cy="7213600"/>
          </a:xfrm>
          <a:prstGeom prst="rect">
            <a:avLst/>
          </a:prstGeom>
        </p:spPr>
        <p:txBody>
          <a:bodyPr/>
          <a:lstStyle>
            <a:lvl1pPr marL="0" indent="0">
              <a:buSzTx/>
              <a:buNone/>
            </a:lvl1pPr>
            <a:lvl2pPr>
              <a:defRPr sz="2800"/>
            </a:lvl2pPr>
          </a:lstStyle>
          <a:p>
            <a:r>
              <a:t>Body Level One</a:t>
            </a:r>
          </a:p>
          <a:p>
            <a:pPr lvl="1"/>
            <a:r>
              <a:t>Body Level Two</a:t>
            </a:r>
          </a:p>
          <a:p>
            <a:pPr lvl="2"/>
            <a:r>
              <a:t>Body Level Three</a:t>
            </a:r>
          </a:p>
          <a:p>
            <a:pPr lvl="3"/>
            <a:r>
              <a:t>Body Level Four</a:t>
            </a:r>
          </a:p>
          <a:p>
            <a:pPr lvl="4"/>
            <a:r>
              <a:t>Body Level Five</a:t>
            </a:r>
          </a:p>
        </p:txBody>
      </p:sp>
      <p:sp>
        <p:nvSpPr>
          <p:cNvPr id="43" name="Title Text"/>
          <p:cNvSpPr txBox="1">
            <a:spLocks noGrp="1"/>
          </p:cNvSpPr>
          <p:nvPr>
            <p:ph type="title"/>
          </p:nvPr>
        </p:nvSpPr>
        <p:spPr>
          <a:xfrm>
            <a:off x="952500" y="342900"/>
            <a:ext cx="11099800" cy="678558"/>
          </a:xfrm>
          <a:prstGeom prst="rect">
            <a:avLst/>
          </a:prstGeom>
        </p:spPr>
        <p:txBody>
          <a:bodyPr anchor="ctr"/>
          <a:lstStyle>
            <a:lvl1pPr algn="l">
              <a:defRPr sz="2000">
                <a:solidFill>
                  <a:srgbClr val="000000"/>
                </a:solidFill>
              </a:defRPr>
            </a:lvl1pPr>
          </a:lstStyle>
          <a:p>
            <a:r>
              <a:t>Title Text</a:t>
            </a:r>
          </a:p>
        </p:txBody>
      </p:sp>
      <p:sp>
        <p:nvSpPr>
          <p:cNvPr id="44"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r>
              <a:rPr>
                <a:solidFill>
                  <a:srgbClr val="0096FF"/>
                </a:solidFill>
              </a:rPr>
              <a:t>:</a:t>
            </a:r>
          </a:p>
        </p:txBody>
      </p:sp>
      <p:sp>
        <p:nvSpPr>
          <p:cNvPr id="45" name="Cloud-based Software"/>
          <p:cNvSpPr txBox="1"/>
          <p:nvPr/>
        </p:nvSpPr>
        <p:spPr>
          <a:xfrm>
            <a:off x="370110" y="9245600"/>
            <a:ext cx="1622228"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stStyle>
          <a:p>
            <a:r>
              <a:t>Cloud-based Software</a:t>
            </a:r>
          </a:p>
        </p:txBody>
      </p:sp>
      <p:sp>
        <p:nvSpPr>
          <p:cNvPr id="46" name="Slide Number"/>
          <p:cNvSpPr txBox="1">
            <a:spLocks noGrp="1"/>
          </p:cNvSpPr>
          <p:nvPr>
            <p:ph type="sldNum" sz="quarter" idx="2"/>
          </p:nvPr>
        </p:nvSpPr>
        <p:spPr>
          <a:xfrm>
            <a:off x="12308234" y="9245600"/>
            <a:ext cx="283817" cy="2794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53" name="Slide Number"/>
          <p:cNvSpPr txBox="1">
            <a:spLocks noGrp="1"/>
          </p:cNvSpPr>
          <p:nvPr>
            <p:ph type="sldNum" sz="quarter" idx="2"/>
          </p:nvPr>
        </p:nvSpPr>
        <p:spPr>
          <a:xfrm>
            <a:off x="11963794" y="9245600"/>
            <a:ext cx="365180" cy="279400"/>
          </a:xfrm>
          <a:prstGeom prst="rect">
            <a:avLst/>
          </a:prstGeom>
        </p:spPr>
        <p:txBody>
          <a:bodyPr wrap="square"/>
          <a:lstStyle/>
          <a:p>
            <a:fld id="{86CB4B4D-7CA3-9044-876B-883B54F8677D}" type="slidenum">
              <a:t>‹#›</a:t>
            </a:fld>
            <a:endParaRPr/>
          </a:p>
        </p:txBody>
      </p:sp>
      <p:sp>
        <p:nvSpPr>
          <p:cNvPr id="54"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a:t>
            </a:r>
            <a:r>
              <a:rPr>
                <a:solidFill>
                  <a:srgbClr val="0096FF"/>
                </a:solidFill>
              </a:rPr>
              <a:t>© Ian Sommerville 2018:</a:t>
            </a:r>
          </a:p>
        </p:txBody>
      </p:sp>
      <p:sp>
        <p:nvSpPr>
          <p:cNvPr id="55" name="Software products"/>
          <p:cNvSpPr txBox="1"/>
          <p:nvPr/>
        </p:nvSpPr>
        <p:spPr>
          <a:xfrm>
            <a:off x="179610" y="9245600"/>
            <a:ext cx="1342580"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defRPr>
                <a:solidFill>
                  <a:srgbClr val="0096FF"/>
                </a:solidFill>
              </a:defRPr>
            </a:lvl1pPr>
          </a:lstStyle>
          <a:p>
            <a:r>
              <a:t>Software products</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BEBEB"/>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p:nvPr>
        </p:nvSpPr>
        <p:spPr>
          <a:xfrm>
            <a:off x="423019" y="1658937"/>
            <a:ext cx="11857881" cy="71972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2pPr marL="914400" indent="-457200">
              <a:defRPr sz="2400"/>
            </a:lvl2pPr>
            <a:lvl3pPr marL="1447800" indent="-533400"/>
          </a:lstStyle>
          <a:p>
            <a:r>
              <a:t>Body Level One</a:t>
            </a:r>
          </a:p>
          <a:p>
            <a:pPr lvl="1"/>
            <a:r>
              <a:t>Body Level Two</a:t>
            </a:r>
          </a:p>
          <a:p>
            <a:pPr lvl="2"/>
            <a:r>
              <a:t>Body Level Three</a:t>
            </a:r>
          </a:p>
          <a:p>
            <a:pPr lvl="3"/>
            <a:r>
              <a:t>Body Level Four</a:t>
            </a:r>
          </a:p>
          <a:p>
            <a:pPr lvl="4"/>
            <a:r>
              <a:t>Body Level Five</a:t>
            </a:r>
          </a:p>
        </p:txBody>
      </p:sp>
      <p:sp>
        <p:nvSpPr>
          <p:cNvPr id="3" name="Title Text"/>
          <p:cNvSpPr txBox="1">
            <a:spLocks noGrp="1"/>
          </p:cNvSpPr>
          <p:nvPr>
            <p:ph type="title"/>
          </p:nvPr>
        </p:nvSpPr>
        <p:spPr>
          <a:xfrm>
            <a:off x="495300" y="406400"/>
            <a:ext cx="12014200" cy="1098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Title Text</a:t>
            </a:r>
          </a:p>
        </p:txBody>
      </p:sp>
      <p:sp>
        <p:nvSpPr>
          <p:cNvPr id="4" name="© Ian Sommerville 2018:"/>
          <p:cNvSpPr txBox="1"/>
          <p:nvPr/>
        </p:nvSpPr>
        <p:spPr>
          <a:xfrm>
            <a:off x="5588632" y="9245600"/>
            <a:ext cx="1827536"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 © Ian Sommerville 2018:</a:t>
            </a:r>
          </a:p>
        </p:txBody>
      </p:sp>
      <p:sp>
        <p:nvSpPr>
          <p:cNvPr id="5" name="Cloud-based Software"/>
          <p:cNvSpPr txBox="1"/>
          <p:nvPr/>
        </p:nvSpPr>
        <p:spPr>
          <a:xfrm>
            <a:off x="382810" y="9245600"/>
            <a:ext cx="1622228" cy="279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stStyle>
          <a:p>
            <a:r>
              <a:t>Cloud-based Software</a:t>
            </a:r>
          </a:p>
        </p:txBody>
      </p:sp>
      <p:sp>
        <p:nvSpPr>
          <p:cNvPr id="6" name="Slide Number"/>
          <p:cNvSpPr txBox="1">
            <a:spLocks noGrp="1"/>
          </p:cNvSpPr>
          <p:nvPr>
            <p:ph type="sldNum" sz="quarter" idx="2"/>
          </p:nvPr>
        </p:nvSpPr>
        <p:spPr>
          <a:xfrm>
            <a:off x="12181234" y="9245600"/>
            <a:ext cx="283817" cy="279400"/>
          </a:xfrm>
          <a:prstGeom prst="rect">
            <a:avLst/>
          </a:prstGeom>
          <a:ln w="12700">
            <a:miter lim="400000"/>
          </a:ln>
        </p:spPr>
        <p:txBody>
          <a:bodyPr wrap="none" lIns="50800" tIns="50800" rIns="50800" bIns="50800">
            <a:spAutoFit/>
          </a:bodyPr>
          <a:lstStyle>
            <a:lvl1pPr algn="r">
              <a:defRPr b="1"/>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spd="med"/>
  <p:txStyles>
    <p:titleStyle>
      <a:lvl1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1pPr>
      <a:lvl2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2pPr>
      <a:lvl3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3pPr>
      <a:lvl4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4pPr>
      <a:lvl5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5pPr>
      <a:lvl6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6pPr>
      <a:lvl7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7pPr>
      <a:lvl8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8pPr>
      <a:lvl9pPr marL="0" marR="0" indent="0" algn="ctr" defTabSz="584200" latinLnBrk="0">
        <a:lnSpc>
          <a:spcPct val="100000"/>
        </a:lnSpc>
        <a:spcBef>
          <a:spcPts val="0"/>
        </a:spcBef>
        <a:spcAft>
          <a:spcPts val="0"/>
        </a:spcAft>
        <a:buClrTx/>
        <a:buSzTx/>
        <a:buFontTx/>
        <a:buNone/>
        <a:tabLst/>
        <a:defRPr sz="4000" b="1" i="0" u="none" strike="noStrike" cap="none" spc="0" baseline="0">
          <a:ln>
            <a:noFill/>
          </a:ln>
          <a:solidFill>
            <a:srgbClr val="005493"/>
          </a:solidFill>
          <a:uFillTx/>
          <a:latin typeface="+mj-lt"/>
          <a:ea typeface="+mj-ea"/>
          <a:cs typeface="+mj-cs"/>
          <a:sym typeface="Helvetica"/>
        </a:defRPr>
      </a:lvl9pPr>
    </p:titleStyle>
    <p:bodyStyle>
      <a:lvl1pPr marL="245644" marR="0" indent="-24564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1pPr>
      <a:lvl2pPr marL="7940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2pPr>
      <a:lvl3pPr marL="12512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3pPr>
      <a:lvl4pPr marL="17084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4pPr>
      <a:lvl5pPr marL="21656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5pPr>
      <a:lvl6pPr marL="26228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6pPr>
      <a:lvl7pPr marL="30800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7pPr>
      <a:lvl8pPr marL="35372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8pPr>
      <a:lvl9pPr marL="3994484" marR="0" indent="-336884" algn="l" defTabSz="584200" rtl="0" latinLnBrk="0">
        <a:lnSpc>
          <a:spcPct val="100000"/>
        </a:lnSpc>
        <a:spcBef>
          <a:spcPts val="3000"/>
        </a:spcBef>
        <a:spcAft>
          <a:spcPts val="0"/>
        </a:spcAft>
        <a:buClrTx/>
        <a:buSzPct val="75000"/>
        <a:buFontTx/>
        <a:buChar char="•"/>
        <a:tabLst/>
        <a:defRPr sz="2800" b="0" i="0" u="none" strike="noStrike" cap="none" spc="0" baseline="0">
          <a:ln>
            <a:noFill/>
          </a:ln>
          <a:solidFill>
            <a:srgbClr val="005493"/>
          </a:solidFill>
          <a:uFillTx/>
          <a:latin typeface="+mj-lt"/>
          <a:ea typeface="+mj-ea"/>
          <a:cs typeface="+mj-cs"/>
          <a:sym typeface="Helvetica"/>
        </a:defRPr>
      </a:lvl9pPr>
    </p:bodyStyle>
    <p:otherStyle>
      <a:lvl1pPr marL="0" marR="0" indent="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1pPr>
      <a:lvl2pPr marL="0" marR="0" indent="2286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2pPr>
      <a:lvl3pPr marL="0" marR="0" indent="4572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3pPr>
      <a:lvl4pPr marL="0" marR="0" indent="6858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4pPr>
      <a:lvl5pPr marL="0" marR="0" indent="9144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5pPr>
      <a:lvl6pPr marL="0" marR="0" indent="11430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6pPr>
      <a:lvl7pPr marL="0" marR="0" indent="13716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7pPr>
      <a:lvl8pPr marL="0" marR="0" indent="16002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8pPr>
      <a:lvl9pPr marL="0" marR="0" indent="1828800" algn="r" defTabSz="584200" rtl="0" latinLnBrk="0">
        <a:lnSpc>
          <a:spcPct val="100000"/>
        </a:lnSpc>
        <a:spcBef>
          <a:spcPts val="0"/>
        </a:spcBef>
        <a:spcAft>
          <a:spcPts val="0"/>
        </a:spcAft>
        <a:buClrTx/>
        <a:buSzTx/>
        <a:buFontTx/>
        <a:buNone/>
        <a:tabLst/>
        <a:defRPr sz="1200" b="1" i="0" u="none" strike="noStrike" cap="none" spc="0" baseline="0">
          <a:ln>
            <a:noFill/>
          </a:ln>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Cloud-based software"/>
          <p:cNvSpPr txBox="1">
            <a:spLocks noGrp="1"/>
          </p:cNvSpPr>
          <p:nvPr>
            <p:ph type="ctrTitle"/>
          </p:nvPr>
        </p:nvSpPr>
        <p:spPr>
          <a:prstGeom prst="rect">
            <a:avLst/>
          </a:prstGeom>
        </p:spPr>
        <p:txBody>
          <a:bodyPr/>
          <a:lstStyle/>
          <a:p>
            <a:r>
              <a:t>Cloud-based software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Containers were developed by Google around 2007 but containers became a mainstream technology around 2015.…"/>
          <p:cNvSpPr txBox="1">
            <a:spLocks noGrp="1"/>
          </p:cNvSpPr>
          <p:nvPr>
            <p:ph type="body" idx="1"/>
          </p:nvPr>
        </p:nvSpPr>
        <p:spPr>
          <a:prstGeom prst="rect">
            <a:avLst/>
          </a:prstGeom>
        </p:spPr>
        <p:txBody>
          <a:bodyPr/>
          <a:lstStyle/>
          <a:p>
            <a:r>
              <a:rPr dirty="0"/>
              <a:t>Containers were developed by Google around 2007 but containers became a mainstream technology around 2015. </a:t>
            </a:r>
          </a:p>
          <a:p>
            <a:endParaRPr lang="en-US" dirty="0"/>
          </a:p>
          <a:p>
            <a:r>
              <a:rPr dirty="0"/>
              <a:t>An open-source project called Docker provided a standard means of container management that is fast and easy to use. </a:t>
            </a:r>
          </a:p>
          <a:p>
            <a:endParaRPr lang="en-US" dirty="0"/>
          </a:p>
          <a:p>
            <a:r>
              <a:rPr dirty="0"/>
              <a:t>Docker is a container management system that allows users to define the software to be included in a container as a Docker image. </a:t>
            </a:r>
          </a:p>
          <a:p>
            <a:endParaRPr lang="en-US" dirty="0"/>
          </a:p>
          <a:p>
            <a:r>
              <a:rPr dirty="0"/>
              <a:t>It also includes a run-time system that can create and manage containers using these Docker images. </a:t>
            </a:r>
          </a:p>
        </p:txBody>
      </p:sp>
      <p:sp>
        <p:nvSpPr>
          <p:cNvPr id="99" name="Docker"/>
          <p:cNvSpPr txBox="1">
            <a:spLocks noGrp="1"/>
          </p:cNvSpPr>
          <p:nvPr>
            <p:ph type="title"/>
          </p:nvPr>
        </p:nvSpPr>
        <p:spPr>
          <a:prstGeom prst="rect">
            <a:avLst/>
          </a:prstGeom>
        </p:spPr>
        <p:txBody>
          <a:bodyPr/>
          <a:lstStyle/>
          <a:p>
            <a:r>
              <a:t>Docker</a:t>
            </a:r>
          </a:p>
        </p:txBody>
      </p:sp>
      <p:sp>
        <p:nvSpPr>
          <p:cNvPr id="10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Figure 5.4 The Docker container system"/>
          <p:cNvSpPr txBox="1">
            <a:spLocks noGrp="1"/>
          </p:cNvSpPr>
          <p:nvPr>
            <p:ph type="title"/>
          </p:nvPr>
        </p:nvSpPr>
        <p:spPr>
          <a:prstGeom prst="rect">
            <a:avLst/>
          </a:prstGeom>
        </p:spPr>
        <p:txBody>
          <a:bodyPr>
            <a:noAutofit/>
          </a:bodyPr>
          <a:lstStyle/>
          <a:p>
            <a:r>
              <a:rPr sz="4000" dirty="0">
                <a:solidFill>
                  <a:schemeClr val="tx1">
                    <a:lumMod val="75000"/>
                  </a:schemeClr>
                </a:solidFill>
              </a:rPr>
              <a:t>The Docker container system</a:t>
            </a:r>
          </a:p>
        </p:txBody>
      </p:sp>
      <p:sp>
        <p:nvSpPr>
          <p:cNvPr id="103" name="Slide Number"/>
          <p:cNvSpPr txBox="1">
            <a:spLocks noGrp="1"/>
          </p:cNvSpPr>
          <p:nvPr>
            <p:ph type="sldNum" sz="quarter" idx="2"/>
          </p:nvPr>
        </p:nvSpPr>
        <p:spPr>
          <a:xfrm>
            <a:off x="12316569" y="9245600"/>
            <a:ext cx="275482"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pic>
        <p:nvPicPr>
          <p:cNvPr id="5" name="Picture 4">
            <a:extLst>
              <a:ext uri="{FF2B5EF4-FFF2-40B4-BE49-F238E27FC236}">
                <a16:creationId xmlns:a16="http://schemas.microsoft.com/office/drawing/2014/main" id="{CEDCDB8A-C13D-564F-80DD-9D385D26B67E}"/>
              </a:ext>
            </a:extLst>
          </p:cNvPr>
          <p:cNvPicPr>
            <a:picLocks noChangeAspect="1"/>
          </p:cNvPicPr>
          <p:nvPr/>
        </p:nvPicPr>
        <p:blipFill rotWithShape="1">
          <a:blip r:embed="rId2">
            <a:extLst>
              <a:ext uri="{28A0092B-C50C-407E-A947-70E740481C1C}">
                <a14:useLocalDpi xmlns:a14="http://schemas.microsoft.com/office/drawing/2010/main" val="0"/>
              </a:ext>
            </a:extLst>
          </a:blip>
          <a:srcRect l="5172" t="19954" r="7121" b="45281"/>
          <a:stretch/>
        </p:blipFill>
        <p:spPr>
          <a:xfrm>
            <a:off x="719528" y="1603948"/>
            <a:ext cx="12285272" cy="7090347"/>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Docker daemon This is a process that runs on a host server and is used to setup, start, stop, and monitor containers, as well as building and managing local images.…"/>
          <p:cNvSpPr txBox="1">
            <a:spLocks noGrp="1"/>
          </p:cNvSpPr>
          <p:nvPr>
            <p:ph type="body" idx="1"/>
          </p:nvPr>
        </p:nvSpPr>
        <p:spPr>
          <a:prstGeom prst="rect">
            <a:avLst/>
          </a:prstGeom>
        </p:spPr>
        <p:txBody>
          <a:bodyPr/>
          <a:lstStyle/>
          <a:p>
            <a:r>
              <a:rPr i="1" dirty="0"/>
              <a:t>Docker daemon</a:t>
            </a:r>
            <a:br>
              <a:rPr dirty="0"/>
            </a:br>
            <a:r>
              <a:rPr dirty="0"/>
              <a:t>This is a process that runs on a host server and is used to setup, start, stop, and monitor containers, as well as building and managing local images.</a:t>
            </a:r>
          </a:p>
          <a:p>
            <a:r>
              <a:rPr i="1" dirty="0"/>
              <a:t>Docker client</a:t>
            </a:r>
            <a:br>
              <a:rPr dirty="0"/>
            </a:br>
            <a:r>
              <a:rPr dirty="0"/>
              <a:t>This software is used by developers and system managers to define and control containers</a:t>
            </a:r>
          </a:p>
          <a:p>
            <a:r>
              <a:rPr i="1" dirty="0" err="1"/>
              <a:t>Dockerfiles</a:t>
            </a:r>
            <a:br>
              <a:rPr dirty="0"/>
            </a:br>
            <a:r>
              <a:rPr dirty="0" err="1"/>
              <a:t>Dockerfiles</a:t>
            </a:r>
            <a:r>
              <a:rPr dirty="0"/>
              <a:t> define runnable applications (images) as a series of setup commands that specify the software to be included in a container. Each container must be defined by an associated </a:t>
            </a:r>
            <a:r>
              <a:rPr dirty="0" err="1"/>
              <a:t>Dockerfile</a:t>
            </a:r>
            <a:r>
              <a:rPr dirty="0"/>
              <a:t>.</a:t>
            </a:r>
          </a:p>
          <a:p>
            <a:r>
              <a:rPr i="1" dirty="0"/>
              <a:t>Image</a:t>
            </a:r>
            <a:br>
              <a:rPr dirty="0"/>
            </a:br>
            <a:r>
              <a:rPr dirty="0"/>
              <a:t>A </a:t>
            </a:r>
            <a:r>
              <a:rPr dirty="0" err="1"/>
              <a:t>Dockerfile</a:t>
            </a:r>
            <a:r>
              <a:rPr dirty="0"/>
              <a:t> is interpreted to create a Docker image, which is a set of directories with the specified software and data installed in the right places. Images are set up to be runnable Docker applications.</a:t>
            </a:r>
          </a:p>
        </p:txBody>
      </p:sp>
      <p:sp>
        <p:nvSpPr>
          <p:cNvPr id="107" name="Table 5.2 The elements of the Docker container system"/>
          <p:cNvSpPr txBox="1">
            <a:spLocks noGrp="1"/>
          </p:cNvSpPr>
          <p:nvPr>
            <p:ph type="title"/>
          </p:nvPr>
        </p:nvSpPr>
        <p:spPr>
          <a:prstGeom prst="rect">
            <a:avLst/>
          </a:prstGeom>
        </p:spPr>
        <p:txBody>
          <a:bodyPr>
            <a:noAutofit/>
          </a:bodyPr>
          <a:lstStyle/>
          <a:p>
            <a:r>
              <a:rPr sz="4000" dirty="0">
                <a:solidFill>
                  <a:schemeClr val="tx1">
                    <a:lumMod val="75000"/>
                  </a:schemeClr>
                </a:solidFill>
              </a:rPr>
              <a:t>The elements of the Docker container system</a:t>
            </a:r>
          </a:p>
        </p:txBody>
      </p:sp>
      <p:sp>
        <p:nvSpPr>
          <p:cNvPr id="10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Docker hub This is a registry of images that has been created. These may be reused to setup containers or as a starting point for defining new images.…"/>
          <p:cNvSpPr txBox="1">
            <a:spLocks noGrp="1"/>
          </p:cNvSpPr>
          <p:nvPr>
            <p:ph type="body" idx="1"/>
          </p:nvPr>
        </p:nvSpPr>
        <p:spPr>
          <a:prstGeom prst="rect">
            <a:avLst/>
          </a:prstGeom>
        </p:spPr>
        <p:txBody>
          <a:bodyPr lIns="50800" tIns="50800" rIns="50800" bIns="50800" anchor="t">
            <a:normAutofit/>
          </a:bodyPr>
          <a:lstStyle/>
          <a:p>
            <a:r>
              <a:rPr i="1" dirty="0"/>
              <a:t>Docker hub</a:t>
            </a:r>
            <a:br>
              <a:rPr dirty="0"/>
            </a:br>
            <a:r>
              <a:rPr dirty="0"/>
              <a:t>This is a registry of images that has been created. These may be reused to setup containers or as a starting point for defining new images.</a:t>
            </a:r>
          </a:p>
          <a:p>
            <a:r>
              <a:rPr i="1" dirty="0"/>
              <a:t>Containers</a:t>
            </a:r>
            <a:br>
              <a:rPr dirty="0"/>
            </a:br>
            <a:r>
              <a:rPr dirty="0"/>
              <a:t>Containers are executing images. An image is loaded into a container and the application defined </a:t>
            </a:r>
            <a:r>
              <a:rPr lang="en-US" dirty="0"/>
              <a:t>by</a:t>
            </a:r>
            <a:r>
              <a:rPr dirty="0"/>
              <a:t> the image starts execution. </a:t>
            </a:r>
            <a:endParaRPr lang="en-US" dirty="0"/>
          </a:p>
          <a:p>
            <a:r>
              <a:rPr dirty="0"/>
              <a:t>Containers may be moved from server to server without modification and replicated across many servers. </a:t>
            </a:r>
            <a:endParaRPr lang="en-US"/>
          </a:p>
          <a:p>
            <a:r>
              <a:rPr dirty="0"/>
              <a:t>You can make changes to a Docker container (e.g. by modifying files) but you then must commit these changes to create a new image and restart the container.</a:t>
            </a:r>
          </a:p>
        </p:txBody>
      </p:sp>
      <p:sp>
        <p:nvSpPr>
          <p:cNvPr id="111" name="Table 5.2 The elements of the Docker container system"/>
          <p:cNvSpPr txBox="1">
            <a:spLocks noGrp="1"/>
          </p:cNvSpPr>
          <p:nvPr>
            <p:ph type="title"/>
          </p:nvPr>
        </p:nvSpPr>
        <p:spPr>
          <a:prstGeom prst="rect">
            <a:avLst/>
          </a:prstGeom>
        </p:spPr>
        <p:txBody>
          <a:bodyPr>
            <a:noAutofit/>
          </a:bodyPr>
          <a:lstStyle/>
          <a:p>
            <a:r>
              <a:rPr sz="4000" dirty="0">
                <a:solidFill>
                  <a:schemeClr val="tx1">
                    <a:lumMod val="75000"/>
                  </a:schemeClr>
                </a:solidFill>
              </a:rPr>
              <a:t>The elements of the Docker container system</a:t>
            </a:r>
          </a:p>
        </p:txBody>
      </p:sp>
      <p:sp>
        <p:nvSpPr>
          <p:cNvPr id="11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Docker images are directories that can be archived, shared and run on different Docker hosts.  Everything that’s needed to run a software system - binaries, libraries, system tools, etc. is included in the directory.…"/>
          <p:cNvSpPr txBox="1">
            <a:spLocks noGrp="1"/>
          </p:cNvSpPr>
          <p:nvPr>
            <p:ph type="body" idx="1"/>
          </p:nvPr>
        </p:nvSpPr>
        <p:spPr>
          <a:prstGeom prst="rect">
            <a:avLst/>
          </a:prstGeom>
        </p:spPr>
        <p:txBody>
          <a:bodyPr/>
          <a:lstStyle/>
          <a:p>
            <a:pPr>
              <a:spcBef>
                <a:spcPts val="600"/>
              </a:spcBef>
            </a:pPr>
            <a:r>
              <a:rPr dirty="0"/>
              <a:t>Docker images are </a:t>
            </a:r>
            <a:r>
              <a:rPr u="sng" dirty="0"/>
              <a:t>directories</a:t>
            </a:r>
            <a:r>
              <a:rPr dirty="0"/>
              <a:t> that can be archived, shared</a:t>
            </a:r>
            <a:r>
              <a:rPr lang="en-US" dirty="0"/>
              <a:t>,</a:t>
            </a:r>
            <a:r>
              <a:rPr dirty="0"/>
              <a:t> and run on different Docker hosts.  </a:t>
            </a:r>
            <a:endParaRPr lang="en-US" dirty="0"/>
          </a:p>
          <a:p>
            <a:pPr lvl="1">
              <a:spcBef>
                <a:spcPts val="600"/>
              </a:spcBef>
            </a:pPr>
            <a:r>
              <a:rPr lang="en-US" dirty="0"/>
              <a:t>An image includes e</a:t>
            </a:r>
            <a:r>
              <a:rPr dirty="0"/>
              <a:t>verything that’s needed to run a software system - binaries, libraries, system tools, etc. is included in the directory. </a:t>
            </a:r>
          </a:p>
          <a:p>
            <a:r>
              <a:rPr dirty="0"/>
              <a:t>A Docker image is a base layer, usually taken from the Docker registry, with your own software and data added as a layer on top of this. </a:t>
            </a:r>
          </a:p>
          <a:p>
            <a:pPr lvl="1"/>
            <a:r>
              <a:rPr dirty="0"/>
              <a:t>The layered model means that updating Docker applications is fast and efficient. Each update to the filesystem is a layer on top of the existing system. </a:t>
            </a:r>
          </a:p>
          <a:p>
            <a:pPr lvl="1"/>
            <a:r>
              <a:rPr dirty="0"/>
              <a:t>To change an application, all you have to do is to ship the changes that you have made to its image, often just a small number of files. </a:t>
            </a:r>
          </a:p>
        </p:txBody>
      </p:sp>
      <p:sp>
        <p:nvSpPr>
          <p:cNvPr id="115" name="Docker images"/>
          <p:cNvSpPr txBox="1">
            <a:spLocks noGrp="1"/>
          </p:cNvSpPr>
          <p:nvPr>
            <p:ph type="title"/>
          </p:nvPr>
        </p:nvSpPr>
        <p:spPr>
          <a:prstGeom prst="rect">
            <a:avLst/>
          </a:prstGeom>
        </p:spPr>
        <p:txBody>
          <a:bodyPr/>
          <a:lstStyle/>
          <a:p>
            <a:r>
              <a:t>Docker images</a:t>
            </a:r>
          </a:p>
        </p:txBody>
      </p:sp>
      <p:sp>
        <p:nvSpPr>
          <p:cNvPr id="1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14</a:t>
            </a:fld>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They solve the problem of software dependencies. You don’t have to worry about the libraries and other software on the application server being different from those on your development server.…"/>
          <p:cNvSpPr txBox="1">
            <a:spLocks noGrp="1"/>
          </p:cNvSpPr>
          <p:nvPr>
            <p:ph type="body" idx="1"/>
          </p:nvPr>
        </p:nvSpPr>
        <p:spPr>
          <a:prstGeom prst="rect">
            <a:avLst/>
          </a:prstGeom>
        </p:spPr>
        <p:txBody>
          <a:bodyPr lIns="50800" tIns="50800" rIns="50800" bIns="50800" anchor="t">
            <a:normAutofit/>
          </a:bodyPr>
          <a:lstStyle/>
          <a:p>
            <a:pPr marL="245110" indent="-245110"/>
            <a:r>
              <a:rPr dirty="0"/>
              <a:t>They solve the problem of software </a:t>
            </a:r>
            <a:r>
              <a:rPr u="sng" dirty="0"/>
              <a:t>dependencies</a:t>
            </a:r>
            <a:r>
              <a:rPr dirty="0"/>
              <a:t>. </a:t>
            </a:r>
            <a:endParaRPr lang="en-US" dirty="0"/>
          </a:p>
          <a:p>
            <a:pPr lvl="1">
              <a:spcBef>
                <a:spcPts val="600"/>
              </a:spcBef>
            </a:pPr>
            <a:r>
              <a:rPr dirty="0"/>
              <a:t>You don’t have to worry about the libraries and other software on the application server being different from those on your development server.</a:t>
            </a:r>
            <a:r>
              <a:rPr lang="en-US" dirty="0"/>
              <a:t> </a:t>
            </a:r>
            <a:endParaRPr dirty="0"/>
          </a:p>
          <a:p>
            <a:pPr lvl="1">
              <a:spcBef>
                <a:spcPts val="600"/>
              </a:spcBef>
            </a:pPr>
            <a:r>
              <a:rPr dirty="0"/>
              <a:t>Instead of shipping your product as stand-alone software, you can ship a container that includes all of the support software that your product needs.</a:t>
            </a:r>
          </a:p>
          <a:p>
            <a:pPr>
              <a:spcBef>
                <a:spcPts val="600"/>
              </a:spcBef>
            </a:pPr>
            <a:r>
              <a:rPr dirty="0"/>
              <a:t>They provide a mechanism for software portability across different clouds. </a:t>
            </a:r>
            <a:endParaRPr lang="en-US" dirty="0"/>
          </a:p>
          <a:p>
            <a:pPr lvl="1">
              <a:spcBef>
                <a:spcPts val="600"/>
              </a:spcBef>
            </a:pPr>
            <a:r>
              <a:rPr dirty="0"/>
              <a:t> Docker containers can run on any system or cloud provider where the Docker daemon is available.</a:t>
            </a:r>
          </a:p>
          <a:p>
            <a:pPr marL="245110" indent="-245110"/>
            <a:r>
              <a:rPr dirty="0"/>
              <a:t>They provide an efficient mechanism for implementing software services and so support the development of </a:t>
            </a:r>
            <a:r>
              <a:rPr lang="en-US" dirty="0"/>
              <a:t>SOA</a:t>
            </a:r>
            <a:r>
              <a:rPr dirty="0"/>
              <a:t>.</a:t>
            </a:r>
          </a:p>
          <a:p>
            <a:r>
              <a:rPr lang="en-US" dirty="0"/>
              <a:t>Containers</a:t>
            </a:r>
            <a:r>
              <a:rPr dirty="0"/>
              <a:t> simplify the adoption of DevOps</a:t>
            </a:r>
            <a:r>
              <a:rPr lang="en-US" dirty="0"/>
              <a:t> (CI/CD) and micro-services</a:t>
            </a:r>
            <a:r>
              <a:rPr dirty="0"/>
              <a:t>. </a:t>
            </a:r>
          </a:p>
        </p:txBody>
      </p:sp>
      <p:sp>
        <p:nvSpPr>
          <p:cNvPr id="119" name="Benefits of containers"/>
          <p:cNvSpPr txBox="1">
            <a:spLocks noGrp="1"/>
          </p:cNvSpPr>
          <p:nvPr>
            <p:ph type="title"/>
          </p:nvPr>
        </p:nvSpPr>
        <p:spPr>
          <a:prstGeom prst="rect">
            <a:avLst/>
          </a:prstGeom>
        </p:spPr>
        <p:txBody>
          <a:bodyPr/>
          <a:lstStyle/>
          <a:p>
            <a:r>
              <a:t>Benefits of containers</a:t>
            </a:r>
          </a:p>
        </p:txBody>
      </p:sp>
      <p:sp>
        <p:nvSpPr>
          <p:cNvPr id="12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15</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8">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8">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8">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The idea of a service that is rented rather than owned is fundamental to cloud computing.…"/>
          <p:cNvSpPr txBox="1">
            <a:spLocks noGrp="1"/>
          </p:cNvSpPr>
          <p:nvPr>
            <p:ph type="body" idx="1"/>
          </p:nvPr>
        </p:nvSpPr>
        <p:spPr>
          <a:prstGeom prst="rect">
            <a:avLst/>
          </a:prstGeom>
        </p:spPr>
        <p:txBody>
          <a:bodyPr>
            <a:normAutofit lnSpcReduction="10000"/>
          </a:bodyPr>
          <a:lstStyle/>
          <a:p>
            <a:pPr marL="238275" indent="-238275" defTabSz="566674">
              <a:spcBef>
                <a:spcPts val="2900"/>
              </a:spcBef>
              <a:defRPr sz="2716"/>
            </a:pPr>
            <a:r>
              <a:t>The idea of a service that is rented rather than owned is fundamental to cloud computing. </a:t>
            </a:r>
          </a:p>
          <a:p>
            <a:pPr marL="238275" indent="-238275" defTabSz="566674">
              <a:spcBef>
                <a:spcPts val="2900"/>
              </a:spcBef>
              <a:defRPr sz="2716"/>
            </a:pPr>
            <a:r>
              <a:t>Infrastructure as a service (IaaS)</a:t>
            </a:r>
          </a:p>
          <a:p>
            <a:pPr marL="886968" lvl="1" indent="-443484" defTabSz="566674">
              <a:spcBef>
                <a:spcPts val="2900"/>
              </a:spcBef>
              <a:defRPr sz="2328"/>
            </a:pPr>
            <a:r>
              <a:t>Cloud providers offer different kinds of infrastructure service such as a compute service, a network service and a storage service that you can use to implement virtual servers. </a:t>
            </a:r>
          </a:p>
          <a:p>
            <a:pPr marL="238275" indent="-238275" defTabSz="566674">
              <a:spcBef>
                <a:spcPts val="2900"/>
              </a:spcBef>
              <a:defRPr sz="2716"/>
            </a:pPr>
            <a:r>
              <a:t>Platform as a service (PaaS) </a:t>
            </a:r>
          </a:p>
          <a:p>
            <a:pPr marL="886968" lvl="1" indent="-443484" defTabSz="566674">
              <a:spcBef>
                <a:spcPts val="2900"/>
              </a:spcBef>
              <a:defRPr sz="2328"/>
            </a:pPr>
            <a:r>
              <a:t>This is an intermediate level where you use libraries and frameworks provided by the cloud provider to implement your software. These provide access to a range of functions, including SQL and NoSQL databases. </a:t>
            </a:r>
          </a:p>
          <a:p>
            <a:pPr marL="238275" indent="-238275" defTabSz="566674">
              <a:spcBef>
                <a:spcPts val="2900"/>
              </a:spcBef>
              <a:defRPr sz="2716"/>
            </a:pPr>
            <a:r>
              <a:t>Software as a service (SaaS)</a:t>
            </a:r>
          </a:p>
          <a:p>
            <a:pPr marL="886968" lvl="1" indent="-443484" defTabSz="566674">
              <a:spcBef>
                <a:spcPts val="2900"/>
              </a:spcBef>
              <a:defRPr sz="2328"/>
            </a:pPr>
            <a:r>
              <a:t>Your software product runs on the cloud and is accessed by users through a web browser or mobile app.</a:t>
            </a:r>
          </a:p>
        </p:txBody>
      </p:sp>
      <p:sp>
        <p:nvSpPr>
          <p:cNvPr id="123" name="Everything as a service"/>
          <p:cNvSpPr txBox="1">
            <a:spLocks noGrp="1"/>
          </p:cNvSpPr>
          <p:nvPr>
            <p:ph type="title"/>
          </p:nvPr>
        </p:nvSpPr>
        <p:spPr>
          <a:prstGeom prst="rect">
            <a:avLst/>
          </a:prstGeom>
        </p:spPr>
        <p:txBody>
          <a:bodyPr/>
          <a:lstStyle/>
          <a:p>
            <a:r>
              <a:t>Everything as a service</a:t>
            </a:r>
          </a:p>
        </p:txBody>
      </p:sp>
      <p:sp>
        <p:nvSpPr>
          <p:cNvPr id="12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16</a:t>
            </a:fld>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Figure 5.5 Everything as a service"/>
          <p:cNvSpPr txBox="1">
            <a:spLocks noGrp="1"/>
          </p:cNvSpPr>
          <p:nvPr>
            <p:ph type="title"/>
          </p:nvPr>
        </p:nvSpPr>
        <p:spPr>
          <a:prstGeom prst="rect">
            <a:avLst/>
          </a:prstGeom>
        </p:spPr>
        <p:txBody>
          <a:bodyPr>
            <a:noAutofit/>
          </a:bodyPr>
          <a:lstStyle/>
          <a:p>
            <a:r>
              <a:rPr sz="4000" dirty="0">
                <a:solidFill>
                  <a:schemeClr val="tx1">
                    <a:lumMod val="75000"/>
                  </a:schemeClr>
                </a:solidFill>
              </a:rPr>
              <a:t>Everything as a service</a:t>
            </a:r>
          </a:p>
        </p:txBody>
      </p:sp>
      <p:sp>
        <p:nvSpPr>
          <p:cNvPr id="12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17</a:t>
            </a:fld>
            <a:endParaRPr/>
          </a:p>
        </p:txBody>
      </p:sp>
      <p:pic>
        <p:nvPicPr>
          <p:cNvPr id="5" name="Picture 4">
            <a:extLst>
              <a:ext uri="{FF2B5EF4-FFF2-40B4-BE49-F238E27FC236}">
                <a16:creationId xmlns:a16="http://schemas.microsoft.com/office/drawing/2014/main" id="{A5D13DA4-43C6-9042-9919-6E961AEB19AB}"/>
              </a:ext>
            </a:extLst>
          </p:cNvPr>
          <p:cNvPicPr>
            <a:picLocks noChangeAspect="1"/>
          </p:cNvPicPr>
          <p:nvPr/>
        </p:nvPicPr>
        <p:blipFill rotWithShape="1">
          <a:blip r:embed="rId2">
            <a:extLst>
              <a:ext uri="{28A0092B-C50C-407E-A947-70E740481C1C}">
                <a14:useLocalDpi xmlns:a14="http://schemas.microsoft.com/office/drawing/2010/main" val="0"/>
              </a:ext>
            </a:extLst>
          </a:blip>
          <a:srcRect l="4577" t="11167" r="5635" b="59051"/>
          <a:stretch/>
        </p:blipFill>
        <p:spPr>
          <a:xfrm>
            <a:off x="-12698" y="1977959"/>
            <a:ext cx="12874260" cy="5797681"/>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Figure 5.6 Management responsibilities for IaaS and PaaS"/>
          <p:cNvSpPr txBox="1">
            <a:spLocks noGrp="1"/>
          </p:cNvSpPr>
          <p:nvPr>
            <p:ph type="title"/>
          </p:nvPr>
        </p:nvSpPr>
        <p:spPr>
          <a:xfrm>
            <a:off x="479229" y="364233"/>
            <a:ext cx="11829005" cy="678558"/>
          </a:xfrm>
          <a:prstGeom prst="rect">
            <a:avLst/>
          </a:prstGeom>
        </p:spPr>
        <p:txBody>
          <a:bodyPr>
            <a:noAutofit/>
          </a:bodyPr>
          <a:lstStyle/>
          <a:p>
            <a:r>
              <a:rPr sz="4000" dirty="0">
                <a:solidFill>
                  <a:schemeClr val="tx1">
                    <a:lumMod val="75000"/>
                  </a:schemeClr>
                </a:solidFill>
              </a:rPr>
              <a:t>Management responsibilities for IaaS and PaaS</a:t>
            </a:r>
          </a:p>
        </p:txBody>
      </p:sp>
      <p:sp>
        <p:nvSpPr>
          <p:cNvPr id="13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18</a:t>
            </a:fld>
            <a:endParaRPr/>
          </a:p>
        </p:txBody>
      </p:sp>
      <p:pic>
        <p:nvPicPr>
          <p:cNvPr id="5" name="Picture 4">
            <a:extLst>
              <a:ext uri="{FF2B5EF4-FFF2-40B4-BE49-F238E27FC236}">
                <a16:creationId xmlns:a16="http://schemas.microsoft.com/office/drawing/2014/main" id="{E47ACF34-4AF7-E94D-942F-9537CA962887}"/>
              </a:ext>
            </a:extLst>
          </p:cNvPr>
          <p:cNvPicPr>
            <a:picLocks noChangeAspect="1"/>
          </p:cNvPicPr>
          <p:nvPr/>
        </p:nvPicPr>
        <p:blipFill rotWithShape="1">
          <a:blip r:embed="rId2">
            <a:extLst>
              <a:ext uri="{28A0092B-C50C-407E-A947-70E740481C1C}">
                <a14:useLocalDpi xmlns:a14="http://schemas.microsoft.com/office/drawing/2010/main" val="0"/>
              </a:ext>
            </a:extLst>
          </a:blip>
          <a:srcRect l="6956" t="9853" r="11924" b="60286"/>
          <a:stretch/>
        </p:blipFill>
        <p:spPr>
          <a:xfrm>
            <a:off x="501996" y="1894406"/>
            <a:ext cx="11806238" cy="5900220"/>
          </a:xfrm>
          <a:prstGeom prst="rect">
            <a:avLst/>
          </a:prstGeom>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Increasingly, software products are being delivered as a service, rather than installed on the buyer’s computers.…"/>
          <p:cNvSpPr txBox="1">
            <a:spLocks noGrp="1"/>
          </p:cNvSpPr>
          <p:nvPr>
            <p:ph type="body" idx="1"/>
          </p:nvPr>
        </p:nvSpPr>
        <p:spPr>
          <a:prstGeom prst="rect">
            <a:avLst/>
          </a:prstGeom>
        </p:spPr>
        <p:txBody>
          <a:bodyPr/>
          <a:lstStyle/>
          <a:p>
            <a:r>
              <a:rPr dirty="0"/>
              <a:t>Increasingly, software products are being delivered as a service, rather than installed on the buyer’s computers.</a:t>
            </a:r>
          </a:p>
          <a:p>
            <a:r>
              <a:rPr dirty="0"/>
              <a:t> If you deliver your software product as a service, you run the software on your servers, which you may rent from a cloud provider. </a:t>
            </a:r>
          </a:p>
          <a:p>
            <a:r>
              <a:rPr dirty="0"/>
              <a:t>Customers don’t have to install software and they access the remote system through a web browser or dedicated mobile app. </a:t>
            </a:r>
          </a:p>
          <a:p>
            <a:r>
              <a:rPr dirty="0"/>
              <a:t>The payment model for software as a service is usually a subscription model. </a:t>
            </a:r>
          </a:p>
          <a:p>
            <a:pPr lvl="1"/>
            <a:r>
              <a:rPr dirty="0"/>
              <a:t>Users pay a monthly fee to use the software rather than buy it outright.</a:t>
            </a:r>
          </a:p>
        </p:txBody>
      </p:sp>
      <p:sp>
        <p:nvSpPr>
          <p:cNvPr id="135" name="Software as a service"/>
          <p:cNvSpPr txBox="1">
            <a:spLocks noGrp="1"/>
          </p:cNvSpPr>
          <p:nvPr>
            <p:ph type="title"/>
          </p:nvPr>
        </p:nvSpPr>
        <p:spPr>
          <a:prstGeom prst="rect">
            <a:avLst/>
          </a:prstGeom>
        </p:spPr>
        <p:txBody>
          <a:bodyPr/>
          <a:lstStyle/>
          <a:p>
            <a:r>
              <a:t>Software as a service</a:t>
            </a:r>
          </a:p>
        </p:txBody>
      </p:sp>
      <p:sp>
        <p:nvSpPr>
          <p:cNvPr id="13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19</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4">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he cloud is made up of very large number of remote servers that are offered for rent by companies that own these servers.…"/>
          <p:cNvSpPr txBox="1">
            <a:spLocks noGrp="1"/>
          </p:cNvSpPr>
          <p:nvPr>
            <p:ph type="body" idx="1"/>
          </p:nvPr>
        </p:nvSpPr>
        <p:spPr>
          <a:xfrm>
            <a:off x="423019" y="1834356"/>
            <a:ext cx="11857881" cy="7021811"/>
          </a:xfrm>
          <a:prstGeom prst="rect">
            <a:avLst/>
          </a:prstGeom>
        </p:spPr>
        <p:txBody>
          <a:bodyPr/>
          <a:lstStyle/>
          <a:p>
            <a:pPr marL="210552" indent="-210552"/>
            <a:r>
              <a:rPr dirty="0"/>
              <a:t>The cloud is made up of very large number of remote servers that are offered for rent by companies that own these servers.</a:t>
            </a:r>
          </a:p>
          <a:p>
            <a:pPr marL="637673" lvl="1" indent="-180473"/>
            <a:r>
              <a:rPr dirty="0"/>
              <a:t>Cloud-based servers are ‘virtual servers’, which means that they are implemented in software rather than hardware.  </a:t>
            </a:r>
          </a:p>
          <a:p>
            <a:pPr marL="210552" indent="-210552"/>
            <a:r>
              <a:rPr dirty="0"/>
              <a:t>You can rent as many servers as you need, run your software on these servers and make them available to your customers. </a:t>
            </a:r>
          </a:p>
          <a:p>
            <a:pPr marL="637673" lvl="1" indent="-180473">
              <a:spcBef>
                <a:spcPts val="600"/>
              </a:spcBef>
            </a:pPr>
            <a:r>
              <a:rPr dirty="0"/>
              <a:t>Your customers can access these servers from their own computers or other networked devices such as a tablet or a TV. </a:t>
            </a:r>
          </a:p>
          <a:p>
            <a:pPr marL="637673" lvl="1" indent="-180473"/>
            <a:r>
              <a:rPr dirty="0"/>
              <a:t>Cloud servers can be started up and shut down as demand changes.</a:t>
            </a:r>
          </a:p>
          <a:p>
            <a:pPr marL="210552" indent="-210552"/>
            <a:r>
              <a:rPr dirty="0"/>
              <a:t>You may rent a server and install your own software, or you may pay for access to software products that are available on the cloud.</a:t>
            </a:r>
          </a:p>
        </p:txBody>
      </p:sp>
      <p:sp>
        <p:nvSpPr>
          <p:cNvPr id="67" name="The cloud"/>
          <p:cNvSpPr txBox="1">
            <a:spLocks noGrp="1"/>
          </p:cNvSpPr>
          <p:nvPr>
            <p:ph type="title"/>
          </p:nvPr>
        </p:nvSpPr>
        <p:spPr>
          <a:xfrm>
            <a:off x="635000" y="381000"/>
            <a:ext cx="12086581" cy="1207890"/>
          </a:xfrm>
          <a:prstGeom prst="rect">
            <a:avLst/>
          </a:prstGeom>
        </p:spPr>
        <p:txBody>
          <a:bodyPr/>
          <a:lstStyle/>
          <a:p>
            <a:r>
              <a:t>The cloud</a:t>
            </a:r>
          </a:p>
        </p:txBody>
      </p:sp>
      <p:sp>
        <p:nvSpPr>
          <p:cNvPr id="68"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6">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Figure 5.7 Software as a service"/>
          <p:cNvSpPr txBox="1">
            <a:spLocks noGrp="1"/>
          </p:cNvSpPr>
          <p:nvPr>
            <p:ph type="title"/>
          </p:nvPr>
        </p:nvSpPr>
        <p:spPr>
          <a:prstGeom prst="rect">
            <a:avLst/>
          </a:prstGeom>
        </p:spPr>
        <p:txBody>
          <a:bodyPr>
            <a:noAutofit/>
          </a:bodyPr>
          <a:lstStyle/>
          <a:p>
            <a:r>
              <a:rPr sz="4000" dirty="0">
                <a:solidFill>
                  <a:schemeClr val="tx1">
                    <a:lumMod val="75000"/>
                  </a:schemeClr>
                </a:solidFill>
              </a:rPr>
              <a:t>Software as a service</a:t>
            </a:r>
          </a:p>
        </p:txBody>
      </p:sp>
      <p:sp>
        <p:nvSpPr>
          <p:cNvPr id="13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20</a:t>
            </a:fld>
            <a:endParaRPr/>
          </a:p>
        </p:txBody>
      </p:sp>
      <p:pic>
        <p:nvPicPr>
          <p:cNvPr id="5" name="Picture 4">
            <a:extLst>
              <a:ext uri="{FF2B5EF4-FFF2-40B4-BE49-F238E27FC236}">
                <a16:creationId xmlns:a16="http://schemas.microsoft.com/office/drawing/2014/main" id="{6D07126D-A168-8145-86D2-37CCA3326C4F}"/>
              </a:ext>
            </a:extLst>
          </p:cNvPr>
          <p:cNvPicPr>
            <a:picLocks noChangeAspect="1"/>
          </p:cNvPicPr>
          <p:nvPr/>
        </p:nvPicPr>
        <p:blipFill rotWithShape="1">
          <a:blip r:embed="rId2">
            <a:extLst>
              <a:ext uri="{28A0092B-C50C-407E-A947-70E740481C1C}">
                <a14:useLocalDpi xmlns:a14="http://schemas.microsoft.com/office/drawing/2010/main" val="0"/>
              </a:ext>
            </a:extLst>
          </a:blip>
          <a:srcRect l="15756" t="15277" r="-107" b="49961"/>
          <a:stretch/>
        </p:blipFill>
        <p:spPr>
          <a:xfrm>
            <a:off x="812053" y="1763623"/>
            <a:ext cx="11645797" cy="6597650"/>
          </a:xfrm>
          <a:prstGeom prst="rect">
            <a:avLst/>
          </a:prstGeom>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Cash flow Customers either pay a regular subscription or pay as they use the software. This means you have a regular cash flow, with payments throughout the year. You don’t have a situation where you have a large cash injection when products are purchased but very little income between product releases.…"/>
          <p:cNvSpPr txBox="1">
            <a:spLocks noGrp="1"/>
          </p:cNvSpPr>
          <p:nvPr>
            <p:ph type="body" idx="1"/>
          </p:nvPr>
        </p:nvSpPr>
        <p:spPr>
          <a:prstGeom prst="rect">
            <a:avLst/>
          </a:prstGeom>
        </p:spPr>
        <p:txBody>
          <a:bodyPr/>
          <a:lstStyle/>
          <a:p>
            <a:pPr defTabSz="549148">
              <a:spcBef>
                <a:spcPts val="2800"/>
              </a:spcBef>
              <a:defRPr sz="2256"/>
            </a:pPr>
            <a:r>
              <a:rPr b="1" i="1" dirty="0"/>
              <a:t>Cash flow</a:t>
            </a:r>
            <a:br>
              <a:rPr dirty="0"/>
            </a:br>
            <a:r>
              <a:rPr dirty="0"/>
              <a:t>Customers either pay a regular subscription or pay as they use the software. This means you have a regular cash flow, with payments throughout the year. You don’t have a situation where you have a large cash injection when products are purchased but very little income between product releases.</a:t>
            </a:r>
          </a:p>
          <a:p>
            <a:pPr defTabSz="549148">
              <a:spcBef>
                <a:spcPts val="2800"/>
              </a:spcBef>
              <a:defRPr sz="2256"/>
            </a:pPr>
            <a:endParaRPr lang="en-US" b="1" i="1" dirty="0"/>
          </a:p>
          <a:p>
            <a:pPr defTabSz="549148">
              <a:spcBef>
                <a:spcPts val="2800"/>
              </a:spcBef>
              <a:defRPr sz="2256"/>
            </a:pPr>
            <a:r>
              <a:rPr b="1" i="1" dirty="0"/>
              <a:t>Update management</a:t>
            </a:r>
            <a:br>
              <a:rPr dirty="0"/>
            </a:br>
            <a:r>
              <a:rPr dirty="0"/>
              <a:t>You are in control of updates to your product and all customers receive the update at the same time. You avoid the issue of several versions being simultaneously used and maintained. This reduces your costs and makes it easier to maintain a consistent software code base.</a:t>
            </a:r>
          </a:p>
          <a:p>
            <a:pPr defTabSz="549148">
              <a:spcBef>
                <a:spcPts val="2800"/>
              </a:spcBef>
              <a:defRPr sz="2256"/>
            </a:pPr>
            <a:endParaRPr lang="en-US" b="1" i="1" dirty="0"/>
          </a:p>
          <a:p>
            <a:pPr defTabSz="549148">
              <a:spcBef>
                <a:spcPts val="2800"/>
              </a:spcBef>
              <a:defRPr sz="2256"/>
            </a:pPr>
            <a:r>
              <a:rPr b="1" i="1" dirty="0"/>
              <a:t>Continuous deployment</a:t>
            </a:r>
            <a:br>
              <a:rPr b="1" dirty="0"/>
            </a:br>
            <a:r>
              <a:rPr dirty="0"/>
              <a:t>You can deploy new versions of your software as soon as changes have been made and tested. This means you can fix bugs quickly so that your software reliability can continuously improve.</a:t>
            </a:r>
          </a:p>
          <a:p>
            <a:pPr defTabSz="549148">
              <a:spcBef>
                <a:spcPts val="2800"/>
              </a:spcBef>
              <a:defRPr sz="2256"/>
            </a:pPr>
            <a:endParaRPr dirty="0"/>
          </a:p>
        </p:txBody>
      </p:sp>
      <p:sp>
        <p:nvSpPr>
          <p:cNvPr id="143" name="Table 5.3 Benefits of SaaS for software product providers"/>
          <p:cNvSpPr txBox="1">
            <a:spLocks noGrp="1"/>
          </p:cNvSpPr>
          <p:nvPr>
            <p:ph type="title"/>
          </p:nvPr>
        </p:nvSpPr>
        <p:spPr>
          <a:xfrm>
            <a:off x="387696" y="349945"/>
            <a:ext cx="11920538" cy="678558"/>
          </a:xfrm>
          <a:prstGeom prst="rect">
            <a:avLst/>
          </a:prstGeom>
        </p:spPr>
        <p:txBody>
          <a:bodyPr>
            <a:noAutofit/>
          </a:bodyPr>
          <a:lstStyle/>
          <a:p>
            <a:r>
              <a:rPr sz="4000" dirty="0">
                <a:solidFill>
                  <a:schemeClr val="tx1">
                    <a:lumMod val="75000"/>
                  </a:schemeClr>
                </a:solidFill>
              </a:rPr>
              <a:t>Benefits of SaaS for software product providers</a:t>
            </a:r>
          </a:p>
        </p:txBody>
      </p:sp>
      <p:sp>
        <p:nvSpPr>
          <p:cNvPr id="14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Payment flexibility You can have several different payment options so that you can attract a wider range of customers. Small companies or individuals need not be discouraged by having to pay large upfront software costs.…"/>
          <p:cNvSpPr txBox="1">
            <a:spLocks noGrp="1"/>
          </p:cNvSpPr>
          <p:nvPr>
            <p:ph type="body" idx="1"/>
          </p:nvPr>
        </p:nvSpPr>
        <p:spPr>
          <a:xfrm>
            <a:off x="952500" y="1591023"/>
            <a:ext cx="11099800" cy="7213600"/>
          </a:xfrm>
          <a:prstGeom prst="rect">
            <a:avLst/>
          </a:prstGeom>
        </p:spPr>
        <p:txBody>
          <a:bodyPr/>
          <a:lstStyle/>
          <a:p>
            <a:r>
              <a:rPr b="1" i="1" dirty="0"/>
              <a:t>Payment flexibility</a:t>
            </a:r>
            <a:br>
              <a:rPr dirty="0"/>
            </a:br>
            <a:r>
              <a:rPr dirty="0"/>
              <a:t>You can have several different payment options so that you can attract a wider range of customers. Small companies or individuals need not be discouraged by having to pay large upfront software costs.</a:t>
            </a:r>
          </a:p>
          <a:p>
            <a:endParaRPr lang="en-US" i="1" dirty="0"/>
          </a:p>
          <a:p>
            <a:r>
              <a:rPr b="1" i="1" dirty="0"/>
              <a:t>Try before you buy</a:t>
            </a:r>
            <a:br>
              <a:rPr dirty="0"/>
            </a:br>
            <a:r>
              <a:rPr dirty="0"/>
              <a:t>You can make early free or low-cost versions of the software available quickly with the aim of getting customer feedback on bugs and how the product could be approved.</a:t>
            </a:r>
          </a:p>
          <a:p>
            <a:endParaRPr lang="en-US" i="1" dirty="0"/>
          </a:p>
          <a:p>
            <a:r>
              <a:rPr b="1" i="1" dirty="0"/>
              <a:t>Data collection</a:t>
            </a:r>
            <a:br>
              <a:rPr dirty="0"/>
            </a:br>
            <a:r>
              <a:rPr dirty="0"/>
              <a:t>You can easily collect data on how the product is used and so identify areas for improvement. You may also be able to collect customer data that allows you to market other products to these customers.</a:t>
            </a:r>
          </a:p>
        </p:txBody>
      </p:sp>
      <p:sp>
        <p:nvSpPr>
          <p:cNvPr id="147" name="Table 5.3 Benefits of SaaS for software product providers"/>
          <p:cNvSpPr txBox="1">
            <a:spLocks noGrp="1"/>
          </p:cNvSpPr>
          <p:nvPr>
            <p:ph type="title"/>
          </p:nvPr>
        </p:nvSpPr>
        <p:spPr>
          <a:xfrm>
            <a:off x="441672" y="471488"/>
            <a:ext cx="11866562" cy="678558"/>
          </a:xfrm>
          <a:prstGeom prst="rect">
            <a:avLst/>
          </a:prstGeom>
        </p:spPr>
        <p:txBody>
          <a:bodyPr>
            <a:noAutofit/>
          </a:bodyPr>
          <a:lstStyle/>
          <a:p>
            <a:r>
              <a:rPr sz="4000" dirty="0">
                <a:solidFill>
                  <a:schemeClr val="tx1">
                    <a:lumMod val="75000"/>
                  </a:schemeClr>
                </a:solidFill>
              </a:rPr>
              <a:t>Benefits of SaaS for software product providers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Figure 5.8 Advantages and disadvantages of SaaS for customers"/>
          <p:cNvSpPr txBox="1">
            <a:spLocks noGrp="1"/>
          </p:cNvSpPr>
          <p:nvPr>
            <p:ph type="title"/>
          </p:nvPr>
        </p:nvSpPr>
        <p:spPr>
          <a:xfrm>
            <a:off x="348283" y="342900"/>
            <a:ext cx="12308233" cy="678558"/>
          </a:xfrm>
          <a:prstGeom prst="rect">
            <a:avLst/>
          </a:prstGeom>
        </p:spPr>
        <p:txBody>
          <a:bodyPr>
            <a:noAutofit/>
          </a:bodyPr>
          <a:lstStyle/>
          <a:p>
            <a:r>
              <a:rPr sz="3600" dirty="0">
                <a:solidFill>
                  <a:schemeClr val="tx1">
                    <a:lumMod val="75000"/>
                  </a:schemeClr>
                </a:solidFill>
              </a:rPr>
              <a:t>Advantages and disadvantages of SaaS for customers</a:t>
            </a:r>
          </a:p>
        </p:txBody>
      </p:sp>
      <p:sp>
        <p:nvSpPr>
          <p:cNvPr id="15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pic>
        <p:nvPicPr>
          <p:cNvPr id="5" name="Picture 4">
            <a:extLst>
              <a:ext uri="{FF2B5EF4-FFF2-40B4-BE49-F238E27FC236}">
                <a16:creationId xmlns:a16="http://schemas.microsoft.com/office/drawing/2014/main" id="{5BB97404-720D-BD43-A4C3-F44284F85BE7}"/>
              </a:ext>
            </a:extLst>
          </p:cNvPr>
          <p:cNvPicPr>
            <a:picLocks noChangeAspect="1"/>
          </p:cNvPicPr>
          <p:nvPr/>
        </p:nvPicPr>
        <p:blipFill rotWithShape="1">
          <a:blip r:embed="rId2">
            <a:extLst>
              <a:ext uri="{28A0092B-C50C-407E-A947-70E740481C1C}">
                <a14:useLocalDpi xmlns:a14="http://schemas.microsoft.com/office/drawing/2010/main" val="0"/>
              </a:ext>
            </a:extLst>
          </a:blip>
          <a:srcRect l="17358" t="14286" r="6654" b="53873"/>
          <a:stretch/>
        </p:blipFill>
        <p:spPr>
          <a:xfrm>
            <a:off x="206676" y="1750741"/>
            <a:ext cx="12591448" cy="7164659"/>
          </a:xfrm>
          <a:prstGeom prst="rect">
            <a:avLst/>
          </a:prstGeom>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Regulation Some countries, such as EU countries, have strict laws on the storage of personal information. These may be incompatible with the laws and regulations of the country where the SaaS provider is based. If a SaaS provider cannot guarantee that their storage locations conform to the laws of the customer’s country, businesses may be reluctant to use their product.…"/>
          <p:cNvSpPr txBox="1">
            <a:spLocks noGrp="1"/>
          </p:cNvSpPr>
          <p:nvPr>
            <p:ph type="body" idx="1"/>
          </p:nvPr>
        </p:nvSpPr>
        <p:spPr>
          <a:prstGeom prst="rect">
            <a:avLst/>
          </a:prstGeom>
        </p:spPr>
        <p:txBody>
          <a:bodyPr>
            <a:normAutofit/>
          </a:bodyPr>
          <a:lstStyle/>
          <a:p>
            <a:pPr defTabSz="519937">
              <a:spcBef>
                <a:spcPts val="2600"/>
              </a:spcBef>
              <a:defRPr sz="2136"/>
            </a:pPr>
            <a:r>
              <a:rPr lang="en-US" b="1" i="1" dirty="0"/>
              <a:t>Jurisdiction </a:t>
            </a:r>
            <a:r>
              <a:rPr b="1" i="1" dirty="0"/>
              <a:t>Regulation</a:t>
            </a:r>
            <a:br>
              <a:rPr dirty="0"/>
            </a:br>
            <a:r>
              <a:rPr dirty="0"/>
              <a:t>Some countries, such as EU countries, have strict laws on the storage of personal information. These may be incompatible with the laws and regulations of the country where the SaaS provider is based. If a SaaS provider cannot guarantee that their storage locations conform to the laws of the customer’s country, </a:t>
            </a:r>
            <a:r>
              <a:rPr lang="en-US" dirty="0"/>
              <a:t>many </a:t>
            </a:r>
            <a:r>
              <a:rPr dirty="0"/>
              <a:t>businesses may </a:t>
            </a:r>
            <a:r>
              <a:rPr lang="en-US" dirty="0"/>
              <a:t>not </a:t>
            </a:r>
            <a:r>
              <a:rPr dirty="0"/>
              <a:t>use their product.</a:t>
            </a:r>
          </a:p>
          <a:p>
            <a:pPr defTabSz="519937">
              <a:spcBef>
                <a:spcPts val="2600"/>
              </a:spcBef>
              <a:defRPr sz="2136"/>
            </a:pPr>
            <a:r>
              <a:rPr b="1" i="1" dirty="0"/>
              <a:t>Data transfer</a:t>
            </a:r>
            <a:br>
              <a:rPr dirty="0"/>
            </a:br>
            <a:r>
              <a:rPr dirty="0"/>
              <a:t>If software use involves a lot of data transfer, the software response time may be limited by the network speed. This is a problem for individuals and smaller companies who can’t afford to pay for high speed network connections.</a:t>
            </a:r>
          </a:p>
          <a:p>
            <a:pPr defTabSz="519937">
              <a:spcBef>
                <a:spcPts val="2600"/>
              </a:spcBef>
              <a:defRPr sz="2136"/>
            </a:pPr>
            <a:r>
              <a:rPr b="1" i="1" dirty="0"/>
              <a:t>Data security</a:t>
            </a:r>
            <a:br>
              <a:rPr dirty="0"/>
            </a:br>
            <a:r>
              <a:rPr dirty="0"/>
              <a:t>Companies dealing with sensitive information may be unwilling to hand over the control of their data to an external software provider. As we have seen from a number of high profile cases, even large cloud providers have had security breaches. You can’t assume that they always provide better security than the customer’s own servers.</a:t>
            </a:r>
          </a:p>
          <a:p>
            <a:pPr defTabSz="519937">
              <a:spcBef>
                <a:spcPts val="2600"/>
              </a:spcBef>
              <a:defRPr sz="2136"/>
            </a:pPr>
            <a:r>
              <a:rPr b="1" i="1" dirty="0"/>
              <a:t>Data exchange</a:t>
            </a:r>
            <a:br>
              <a:rPr dirty="0"/>
            </a:br>
            <a:r>
              <a:rPr dirty="0"/>
              <a:t>If you need to exchange data between a cloud service and other services or local software applications, this can be difficult unless the cloud service provides an API that is accessible for external use.</a:t>
            </a:r>
          </a:p>
        </p:txBody>
      </p:sp>
      <p:sp>
        <p:nvSpPr>
          <p:cNvPr id="155" name="Table 5.4 Data storage and management issues for SaaS"/>
          <p:cNvSpPr txBox="1">
            <a:spLocks noGrp="1"/>
          </p:cNvSpPr>
          <p:nvPr>
            <p:ph type="title"/>
          </p:nvPr>
        </p:nvSpPr>
        <p:spPr>
          <a:prstGeom prst="rect">
            <a:avLst/>
          </a:prstGeom>
        </p:spPr>
        <p:txBody>
          <a:bodyPr>
            <a:noAutofit/>
          </a:bodyPr>
          <a:lstStyle/>
          <a:p>
            <a:r>
              <a:rPr sz="3600" dirty="0">
                <a:solidFill>
                  <a:schemeClr val="tx1">
                    <a:lumMod val="75000"/>
                  </a:schemeClr>
                </a:solidFill>
              </a:rPr>
              <a:t>Data storage and management issues for SaaS</a:t>
            </a:r>
          </a:p>
        </p:txBody>
      </p:sp>
      <p:sp>
        <p:nvSpPr>
          <p:cNvPr id="15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Figure 5.9 Design issues for software delivered as a service"/>
          <p:cNvSpPr txBox="1">
            <a:spLocks noGrp="1"/>
          </p:cNvSpPr>
          <p:nvPr>
            <p:ph type="title"/>
          </p:nvPr>
        </p:nvSpPr>
        <p:spPr>
          <a:prstGeom prst="rect">
            <a:avLst/>
          </a:prstGeom>
        </p:spPr>
        <p:txBody>
          <a:bodyPr>
            <a:noAutofit/>
          </a:bodyPr>
          <a:lstStyle/>
          <a:p>
            <a:r>
              <a:rPr sz="3700" dirty="0">
                <a:solidFill>
                  <a:srgbClr val="003E6E"/>
                </a:solidFill>
              </a:rPr>
              <a:t>Design issues for software delivered as a service</a:t>
            </a:r>
          </a:p>
        </p:txBody>
      </p:sp>
      <p:sp>
        <p:nvSpPr>
          <p:cNvPr id="15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pic>
        <p:nvPicPr>
          <p:cNvPr id="5" name="Picture 4">
            <a:extLst>
              <a:ext uri="{FF2B5EF4-FFF2-40B4-BE49-F238E27FC236}">
                <a16:creationId xmlns:a16="http://schemas.microsoft.com/office/drawing/2014/main" id="{1090DDE5-0048-3047-9C7E-2ECF2BEC2356}"/>
              </a:ext>
            </a:extLst>
          </p:cNvPr>
          <p:cNvPicPr>
            <a:picLocks noChangeAspect="1"/>
          </p:cNvPicPr>
          <p:nvPr/>
        </p:nvPicPr>
        <p:blipFill rotWithShape="1">
          <a:blip r:embed="rId2">
            <a:extLst>
              <a:ext uri="{28A0092B-C50C-407E-A947-70E740481C1C}">
                <a14:useLocalDpi xmlns:a14="http://schemas.microsoft.com/office/drawing/2010/main" val="0"/>
              </a:ext>
            </a:extLst>
          </a:blip>
          <a:srcRect l="10227" t="12480" r="19014" b="53577"/>
          <a:stretch/>
        </p:blipFill>
        <p:spPr>
          <a:xfrm>
            <a:off x="794792" y="1562508"/>
            <a:ext cx="11797259" cy="7683092"/>
          </a:xfrm>
          <a:prstGeom prst="rect">
            <a:avLst/>
          </a:prstGeom>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Local/remote processing…"/>
          <p:cNvSpPr txBox="1">
            <a:spLocks noGrp="1"/>
          </p:cNvSpPr>
          <p:nvPr>
            <p:ph type="body" idx="1"/>
          </p:nvPr>
        </p:nvSpPr>
        <p:spPr>
          <a:xfrm>
            <a:off x="412859" y="1505000"/>
            <a:ext cx="11857882" cy="7197230"/>
          </a:xfrm>
          <a:prstGeom prst="rect">
            <a:avLst/>
          </a:prstGeom>
        </p:spPr>
        <p:txBody>
          <a:bodyPr/>
          <a:lstStyle/>
          <a:p>
            <a:pPr marL="230906" indent="-230906" defTabSz="549148">
              <a:spcBef>
                <a:spcPts val="2800"/>
              </a:spcBef>
              <a:defRPr sz="2632"/>
            </a:pPr>
            <a:r>
              <a:rPr dirty="0"/>
              <a:t>Local/remote processing</a:t>
            </a:r>
          </a:p>
          <a:p>
            <a:pPr marL="859536" lvl="1" indent="-429768" defTabSz="549148">
              <a:spcBef>
                <a:spcPts val="2800"/>
              </a:spcBef>
              <a:defRPr sz="2256"/>
            </a:pPr>
            <a:r>
              <a:rPr dirty="0"/>
              <a:t>A software product may be designed so that some features are executed locally in the user’s browser or mobile app and some on a remote server.</a:t>
            </a:r>
          </a:p>
          <a:p>
            <a:pPr marL="859536" lvl="1" indent="-429768" defTabSz="549148">
              <a:spcBef>
                <a:spcPts val="2800"/>
              </a:spcBef>
              <a:defRPr sz="2256"/>
            </a:pPr>
            <a:r>
              <a:rPr dirty="0"/>
              <a:t> Local execution reduces network traffic and so increases user response speed. This is useful when users have a slow network connection. </a:t>
            </a:r>
          </a:p>
          <a:p>
            <a:pPr marL="859536" lvl="1" indent="-429768" defTabSz="549148">
              <a:spcBef>
                <a:spcPts val="2800"/>
              </a:spcBef>
              <a:defRPr sz="2256"/>
            </a:pPr>
            <a:r>
              <a:rPr dirty="0"/>
              <a:t>Local processing increases the electrical power needed to run the system.</a:t>
            </a:r>
          </a:p>
          <a:p>
            <a:pPr marL="230906" indent="-230906" defTabSz="549148">
              <a:spcBef>
                <a:spcPts val="2800"/>
              </a:spcBef>
              <a:defRPr sz="2632"/>
            </a:pPr>
            <a:r>
              <a:rPr dirty="0"/>
              <a:t>Authentication</a:t>
            </a:r>
          </a:p>
          <a:p>
            <a:pPr marL="859536" lvl="1" indent="-429768" defTabSz="549148">
              <a:spcBef>
                <a:spcPts val="1200"/>
              </a:spcBef>
              <a:defRPr sz="2256"/>
            </a:pPr>
            <a:r>
              <a:rPr dirty="0"/>
              <a:t>If you set up your own authentication system, users have to remember another set of authentication credentials. </a:t>
            </a:r>
          </a:p>
          <a:p>
            <a:pPr marL="859536" lvl="1" indent="-429768" defTabSz="549148">
              <a:spcBef>
                <a:spcPts val="2800"/>
              </a:spcBef>
              <a:defRPr sz="2256"/>
            </a:pPr>
            <a:r>
              <a:rPr dirty="0"/>
              <a:t>Many systems allow authentication using the user’s Google, Facebook or LinkedIn credentials. </a:t>
            </a:r>
          </a:p>
          <a:p>
            <a:pPr marL="859536" lvl="1" indent="-429768" defTabSz="549148">
              <a:spcBef>
                <a:spcPts val="2800"/>
              </a:spcBef>
              <a:defRPr sz="2256"/>
            </a:pPr>
            <a:r>
              <a:rPr dirty="0"/>
              <a:t>For business products, you may need to set up a federated authentication system, which delegates authentication to the business where the user works.</a:t>
            </a:r>
          </a:p>
        </p:txBody>
      </p:sp>
      <p:sp>
        <p:nvSpPr>
          <p:cNvPr id="163" name="SaaS design issues (1)"/>
          <p:cNvSpPr txBox="1">
            <a:spLocks noGrp="1"/>
          </p:cNvSpPr>
          <p:nvPr>
            <p:ph type="title"/>
          </p:nvPr>
        </p:nvSpPr>
        <p:spPr>
          <a:prstGeom prst="rect">
            <a:avLst/>
          </a:prstGeom>
        </p:spPr>
        <p:txBody>
          <a:bodyPr/>
          <a:lstStyle/>
          <a:p>
            <a:r>
              <a:t>SaaS design issues (1)</a:t>
            </a:r>
          </a:p>
        </p:txBody>
      </p:sp>
      <p:sp>
        <p:nvSpPr>
          <p:cNvPr id="16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26</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Information leakage…"/>
          <p:cNvSpPr txBox="1">
            <a:spLocks noGrp="1"/>
          </p:cNvSpPr>
          <p:nvPr>
            <p:ph type="body" idx="1"/>
          </p:nvPr>
        </p:nvSpPr>
        <p:spPr>
          <a:prstGeom prst="rect">
            <a:avLst/>
          </a:prstGeom>
        </p:spPr>
        <p:txBody>
          <a:bodyPr/>
          <a:lstStyle/>
          <a:p>
            <a:r>
              <a:rPr dirty="0"/>
              <a:t>Information leakage</a:t>
            </a:r>
          </a:p>
          <a:p>
            <a:pPr lvl="1"/>
            <a:r>
              <a:rPr dirty="0"/>
              <a:t>If you have multiple users from multiple organizations, a security risk is that information leaks from one organization to another. </a:t>
            </a:r>
          </a:p>
          <a:p>
            <a:pPr lvl="1"/>
            <a:r>
              <a:rPr dirty="0"/>
              <a:t>There are a number of different ways that this can happen, so you need to be careful in designing your security system to avoid this. </a:t>
            </a:r>
          </a:p>
          <a:p>
            <a:pPr marL="288757" indent="-288757"/>
            <a:r>
              <a:rPr dirty="0"/>
              <a:t>Multi-tenant and multi-instance systems</a:t>
            </a:r>
          </a:p>
          <a:p>
            <a:pPr lvl="1"/>
            <a:r>
              <a:rPr dirty="0"/>
              <a:t>In a multi-tenant system, all customers are served by a </a:t>
            </a:r>
            <a:r>
              <a:rPr u="sng" dirty="0"/>
              <a:t>single instance of the system</a:t>
            </a:r>
            <a:r>
              <a:rPr dirty="0"/>
              <a:t> and a multitenant database. </a:t>
            </a:r>
          </a:p>
          <a:p>
            <a:pPr lvl="1"/>
            <a:r>
              <a:rPr dirty="0"/>
              <a:t>In a </a:t>
            </a:r>
            <a:r>
              <a:rPr u="sng" dirty="0"/>
              <a:t>multi-instance</a:t>
            </a:r>
            <a:r>
              <a:rPr dirty="0"/>
              <a:t> system, a separate copy of the system and database is made available for each user.</a:t>
            </a:r>
          </a:p>
        </p:txBody>
      </p:sp>
      <p:sp>
        <p:nvSpPr>
          <p:cNvPr id="167" name="SaaS design issues (2)"/>
          <p:cNvSpPr txBox="1">
            <a:spLocks noGrp="1"/>
          </p:cNvSpPr>
          <p:nvPr>
            <p:ph type="title"/>
          </p:nvPr>
        </p:nvSpPr>
        <p:spPr>
          <a:prstGeom prst="rect">
            <a:avLst/>
          </a:prstGeom>
        </p:spPr>
        <p:txBody>
          <a:bodyPr/>
          <a:lstStyle/>
          <a:p>
            <a:r>
              <a:t>SaaS design issues (2)</a:t>
            </a:r>
          </a:p>
        </p:txBody>
      </p:sp>
      <p:sp>
        <p:nvSpPr>
          <p:cNvPr id="16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27</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A multi-tenant database is partitioned so that customer companies have their own space and can store and access their own data.…"/>
          <p:cNvSpPr txBox="1">
            <a:spLocks noGrp="1"/>
          </p:cNvSpPr>
          <p:nvPr>
            <p:ph type="body" idx="1"/>
          </p:nvPr>
        </p:nvSpPr>
        <p:spPr>
          <a:prstGeom prst="rect">
            <a:avLst/>
          </a:prstGeom>
        </p:spPr>
        <p:txBody>
          <a:bodyPr/>
          <a:lstStyle/>
          <a:p>
            <a:r>
              <a:rPr dirty="0"/>
              <a:t>A multi-tenant database is partitioned so that customer companies have their own space and can store and access their own data.  </a:t>
            </a:r>
          </a:p>
          <a:p>
            <a:pPr lvl="1"/>
            <a:r>
              <a:rPr dirty="0"/>
              <a:t>There is a </a:t>
            </a:r>
            <a:r>
              <a:rPr u="sng" dirty="0"/>
              <a:t>single database schema</a:t>
            </a:r>
            <a:r>
              <a:rPr dirty="0"/>
              <a:t>, defined by the SaaS provider, that is shared by </a:t>
            </a:r>
            <a:r>
              <a:rPr lang="en-US" dirty="0"/>
              <a:t>all</a:t>
            </a:r>
            <a:r>
              <a:rPr dirty="0"/>
              <a:t> the system’s users.  </a:t>
            </a:r>
          </a:p>
          <a:p>
            <a:pPr lvl="1"/>
            <a:r>
              <a:rPr dirty="0"/>
              <a:t>Items in the database are tagged with a tenant identifier, representing a company that has stored data in the system.  </a:t>
            </a:r>
            <a:endParaRPr lang="en-US" dirty="0"/>
          </a:p>
          <a:p>
            <a:pPr lvl="1"/>
            <a:r>
              <a:rPr dirty="0"/>
              <a:t>The database access software uses </a:t>
            </a:r>
            <a:r>
              <a:rPr lang="en-US" dirty="0"/>
              <a:t>the</a:t>
            </a:r>
            <a:r>
              <a:rPr dirty="0"/>
              <a:t> tenant identifier to provide </a:t>
            </a:r>
            <a:r>
              <a:rPr i="1" u="sng" dirty="0"/>
              <a:t>‘logical isolation’</a:t>
            </a:r>
            <a:r>
              <a:rPr dirty="0"/>
              <a:t>, which means that users seem to be working with their own database. </a:t>
            </a:r>
          </a:p>
        </p:txBody>
      </p:sp>
      <p:sp>
        <p:nvSpPr>
          <p:cNvPr id="171" name="Multi-tenant systems"/>
          <p:cNvSpPr txBox="1">
            <a:spLocks noGrp="1"/>
          </p:cNvSpPr>
          <p:nvPr>
            <p:ph type="title"/>
          </p:nvPr>
        </p:nvSpPr>
        <p:spPr>
          <a:prstGeom prst="rect">
            <a:avLst/>
          </a:prstGeom>
        </p:spPr>
        <p:txBody>
          <a:bodyPr/>
          <a:lstStyle/>
          <a:p>
            <a:r>
              <a:rPr dirty="0"/>
              <a:t>Multi-tenant </a:t>
            </a:r>
            <a:r>
              <a:rPr lang="en-US" dirty="0"/>
              <a:t>database</a:t>
            </a:r>
            <a:endParaRPr dirty="0"/>
          </a:p>
        </p:txBody>
      </p:sp>
      <p:sp>
        <p:nvSpPr>
          <p:cNvPr id="17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28</a:t>
            </a:fld>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Figure 5.10 An example of a multi-tenant database"/>
          <p:cNvSpPr txBox="1">
            <a:spLocks noGrp="1"/>
          </p:cNvSpPr>
          <p:nvPr>
            <p:ph type="title"/>
          </p:nvPr>
        </p:nvSpPr>
        <p:spPr>
          <a:xfrm>
            <a:off x="952500" y="557213"/>
            <a:ext cx="11099800" cy="678558"/>
          </a:xfrm>
          <a:prstGeom prst="rect">
            <a:avLst/>
          </a:prstGeom>
        </p:spPr>
        <p:txBody>
          <a:bodyPr>
            <a:noAutofit/>
          </a:bodyPr>
          <a:lstStyle/>
          <a:p>
            <a:r>
              <a:rPr sz="4000" dirty="0">
                <a:solidFill>
                  <a:schemeClr val="tx1">
                    <a:lumMod val="75000"/>
                  </a:schemeClr>
                </a:solidFill>
              </a:rPr>
              <a:t>An example of a multi-tenant database</a:t>
            </a:r>
          </a:p>
        </p:txBody>
      </p:sp>
      <p:sp>
        <p:nvSpPr>
          <p:cNvPr id="17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pic>
        <p:nvPicPr>
          <p:cNvPr id="5" name="Picture 4">
            <a:extLst>
              <a:ext uri="{FF2B5EF4-FFF2-40B4-BE49-F238E27FC236}">
                <a16:creationId xmlns:a16="http://schemas.microsoft.com/office/drawing/2014/main" id="{289A03D3-9391-9B4C-8239-D718BEB9551E}"/>
              </a:ext>
            </a:extLst>
          </p:cNvPr>
          <p:cNvPicPr>
            <a:picLocks noChangeAspect="1"/>
          </p:cNvPicPr>
          <p:nvPr/>
        </p:nvPicPr>
        <p:blipFill rotWithShape="1">
          <a:blip r:embed="rId2">
            <a:extLst>
              <a:ext uri="{28A0092B-C50C-407E-A947-70E740481C1C}">
                <a14:useLocalDpi xmlns:a14="http://schemas.microsoft.com/office/drawing/2010/main" val="0"/>
              </a:ext>
            </a:extLst>
          </a:blip>
          <a:srcRect l="12010" t="12043" r="13959" b="55109"/>
          <a:stretch/>
        </p:blipFill>
        <p:spPr>
          <a:xfrm>
            <a:off x="299712" y="1511508"/>
            <a:ext cx="11172761" cy="6730583"/>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Figure 5.1 Scaleability, elasticity and resilience"/>
          <p:cNvSpPr txBox="1">
            <a:spLocks noGrp="1"/>
          </p:cNvSpPr>
          <p:nvPr>
            <p:ph type="title"/>
          </p:nvPr>
        </p:nvSpPr>
        <p:spPr>
          <a:prstGeom prst="rect">
            <a:avLst/>
          </a:prstGeom>
        </p:spPr>
        <p:txBody>
          <a:bodyPr>
            <a:noAutofit/>
          </a:bodyPr>
          <a:lstStyle/>
          <a:p>
            <a:r>
              <a:rPr sz="4000" dirty="0">
                <a:solidFill>
                  <a:schemeClr val="tx1">
                    <a:lumMod val="75000"/>
                  </a:schemeClr>
                </a:solidFill>
              </a:rPr>
              <a:t>Scalability, elasticity and resilience</a:t>
            </a:r>
          </a:p>
        </p:txBody>
      </p:sp>
      <p:sp>
        <p:nvSpPr>
          <p:cNvPr id="71"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pic>
        <p:nvPicPr>
          <p:cNvPr id="5" name="Picture 4">
            <a:extLst>
              <a:ext uri="{FF2B5EF4-FFF2-40B4-BE49-F238E27FC236}">
                <a16:creationId xmlns:a16="http://schemas.microsoft.com/office/drawing/2014/main" id="{54615143-0D17-D844-8F19-29FC4BA5EAEF}"/>
              </a:ext>
            </a:extLst>
          </p:cNvPr>
          <p:cNvPicPr>
            <a:picLocks noChangeAspect="1"/>
          </p:cNvPicPr>
          <p:nvPr/>
        </p:nvPicPr>
        <p:blipFill rotWithShape="1">
          <a:blip r:embed="rId2">
            <a:extLst>
              <a:ext uri="{28A0092B-C50C-407E-A947-70E740481C1C}">
                <a14:useLocalDpi xmlns:a14="http://schemas.microsoft.com/office/drawing/2010/main" val="0"/>
              </a:ext>
            </a:extLst>
          </a:blip>
          <a:srcRect l="8145" t="9416" r="8013" b="57518"/>
          <a:stretch/>
        </p:blipFill>
        <p:spPr>
          <a:xfrm>
            <a:off x="282958" y="1703294"/>
            <a:ext cx="12721842" cy="6812055"/>
          </a:xfrm>
          <a:prstGeom prst="rect">
            <a:avLst/>
          </a:prstGeom>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Resource utilization The SaaS provider has control of all the resources used by the software and can optimize the software to make effective use of these resources.…"/>
          <p:cNvSpPr txBox="1">
            <a:spLocks noGrp="1"/>
          </p:cNvSpPr>
          <p:nvPr>
            <p:ph type="body" idx="1"/>
          </p:nvPr>
        </p:nvSpPr>
        <p:spPr>
          <a:xfrm>
            <a:off x="952500" y="1714500"/>
            <a:ext cx="11099800" cy="7213600"/>
          </a:xfrm>
          <a:prstGeom prst="rect">
            <a:avLst/>
          </a:prstGeom>
        </p:spPr>
        <p:txBody>
          <a:bodyPr/>
          <a:lstStyle/>
          <a:p>
            <a:r>
              <a:rPr i="1" dirty="0"/>
              <a:t>Resource utilization</a:t>
            </a:r>
            <a:br>
              <a:rPr dirty="0"/>
            </a:br>
            <a:r>
              <a:rPr dirty="0"/>
              <a:t>The SaaS provider has control of all the resources used by the software and can optimize the software to make effective use of these resources. </a:t>
            </a:r>
          </a:p>
          <a:p>
            <a:r>
              <a:rPr i="1" dirty="0"/>
              <a:t>Security</a:t>
            </a:r>
            <a:br>
              <a:rPr dirty="0"/>
            </a:br>
            <a:r>
              <a:rPr dirty="0"/>
              <a:t>Multitenant databases have to be designed for security because the data for all customers is held in the same database.  They are, therefore, likely to have fewer security vulnerabilities than standard database products. </a:t>
            </a:r>
            <a:endParaRPr lang="en-US" dirty="0"/>
          </a:p>
          <a:p>
            <a:r>
              <a:rPr dirty="0"/>
              <a:t>Security management is simplified as there is only a single copy of the database software to be patched if a security vulnerability is discovered.</a:t>
            </a:r>
          </a:p>
          <a:p>
            <a:r>
              <a:rPr i="1" dirty="0"/>
              <a:t>Update management</a:t>
            </a:r>
            <a:r>
              <a:rPr dirty="0"/>
              <a:t> </a:t>
            </a:r>
            <a:br>
              <a:rPr dirty="0"/>
            </a:br>
            <a:r>
              <a:rPr dirty="0"/>
              <a:t>It is easier to update a single instance of software rather than multiple instances. Updates are delivered to all customers at the same </a:t>
            </a:r>
            <a:r>
              <a:rPr lang="en-US" dirty="0"/>
              <a:t>time,</a:t>
            </a:r>
            <a:r>
              <a:rPr dirty="0"/>
              <a:t> so all use the latest version of the software.</a:t>
            </a:r>
          </a:p>
          <a:p>
            <a:endParaRPr dirty="0"/>
          </a:p>
        </p:txBody>
      </p:sp>
      <p:sp>
        <p:nvSpPr>
          <p:cNvPr id="179" name="Table 5.5 Advantages of multi-tenant databases"/>
          <p:cNvSpPr txBox="1">
            <a:spLocks noGrp="1"/>
          </p:cNvSpPr>
          <p:nvPr>
            <p:ph type="title"/>
          </p:nvPr>
        </p:nvSpPr>
        <p:spPr>
          <a:xfrm>
            <a:off x="952500" y="482600"/>
            <a:ext cx="11099800" cy="678558"/>
          </a:xfrm>
          <a:prstGeom prst="rect">
            <a:avLst/>
          </a:prstGeom>
        </p:spPr>
        <p:txBody>
          <a:bodyPr>
            <a:noAutofit/>
          </a:bodyPr>
          <a:lstStyle/>
          <a:p>
            <a:r>
              <a:rPr sz="4000" dirty="0">
                <a:solidFill>
                  <a:schemeClr val="tx1">
                    <a:lumMod val="75000"/>
                  </a:schemeClr>
                </a:solidFill>
              </a:rPr>
              <a:t>Advantages of multi-tenant databases</a:t>
            </a:r>
          </a:p>
        </p:txBody>
      </p:sp>
      <p:sp>
        <p:nvSpPr>
          <p:cNvPr id="18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30</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lexibility Customers must all use the same database schema with limited scope for adapting this schema to individual needs. I explain possible database adaptations later in this section.…"/>
          <p:cNvSpPr txBox="1">
            <a:spLocks noGrp="1"/>
          </p:cNvSpPr>
          <p:nvPr>
            <p:ph type="body" idx="1"/>
          </p:nvPr>
        </p:nvSpPr>
        <p:spPr>
          <a:xfrm>
            <a:off x="952500" y="1638300"/>
            <a:ext cx="11099800" cy="7213600"/>
          </a:xfrm>
          <a:prstGeom prst="rect">
            <a:avLst/>
          </a:prstGeom>
        </p:spPr>
        <p:txBody>
          <a:bodyPr/>
          <a:lstStyle/>
          <a:p>
            <a:r>
              <a:rPr i="1" dirty="0"/>
              <a:t>Inflexibility</a:t>
            </a:r>
            <a:br>
              <a:rPr dirty="0"/>
            </a:br>
            <a:r>
              <a:rPr dirty="0"/>
              <a:t>Customers must all use the same database schema with limited scope for adapting this schema to individual needs. </a:t>
            </a:r>
            <a:endParaRPr lang="en-US" dirty="0"/>
          </a:p>
          <a:p>
            <a:endParaRPr sz="1050" dirty="0"/>
          </a:p>
          <a:p>
            <a:r>
              <a:rPr i="1" dirty="0"/>
              <a:t>Security</a:t>
            </a:r>
            <a:br>
              <a:rPr dirty="0"/>
            </a:br>
            <a:r>
              <a:rPr dirty="0"/>
              <a:t>As data for all customers is maintained in the same database, then there is a theoretical possibility that data will leak from one customer to another. </a:t>
            </a:r>
            <a:endParaRPr lang="en-US" dirty="0"/>
          </a:p>
          <a:p>
            <a:r>
              <a:rPr lang="en-US" dirty="0"/>
              <a:t>I</a:t>
            </a:r>
            <a:r>
              <a:rPr dirty="0"/>
              <a:t>f there is a database security breach</a:t>
            </a:r>
            <a:r>
              <a:rPr lang="en-US" dirty="0"/>
              <a:t>,</a:t>
            </a:r>
            <a:r>
              <a:rPr dirty="0"/>
              <a:t> then it affects all customers.</a:t>
            </a:r>
            <a:endParaRPr lang="en-US" dirty="0"/>
          </a:p>
          <a:p>
            <a:endParaRPr sz="1200" dirty="0"/>
          </a:p>
          <a:p>
            <a:r>
              <a:rPr i="1" dirty="0"/>
              <a:t>Complexity</a:t>
            </a:r>
            <a:br>
              <a:rPr dirty="0"/>
            </a:br>
            <a:r>
              <a:rPr dirty="0"/>
              <a:t>Multitenant systems are usually more complex than multi-instance systems because of the need to manage many users. </a:t>
            </a:r>
          </a:p>
        </p:txBody>
      </p:sp>
      <p:sp>
        <p:nvSpPr>
          <p:cNvPr id="183" name="Table 5.5 Disadvantages of multi-tenant databases"/>
          <p:cNvSpPr txBox="1">
            <a:spLocks noGrp="1"/>
          </p:cNvSpPr>
          <p:nvPr>
            <p:ph type="title"/>
          </p:nvPr>
        </p:nvSpPr>
        <p:spPr>
          <a:prstGeom prst="rect">
            <a:avLst/>
          </a:prstGeom>
        </p:spPr>
        <p:txBody>
          <a:bodyPr>
            <a:noAutofit/>
          </a:bodyPr>
          <a:lstStyle/>
          <a:p>
            <a:r>
              <a:rPr sz="4000" dirty="0">
                <a:solidFill>
                  <a:schemeClr val="tx1">
                    <a:lumMod val="75000"/>
                  </a:schemeClr>
                </a:solidFill>
              </a:rPr>
              <a:t>Disadvantages of multi-tenant databases</a:t>
            </a:r>
          </a:p>
        </p:txBody>
      </p:sp>
      <p:sp>
        <p:nvSpPr>
          <p:cNvPr id="18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31</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Authentication Businesses may want users to authenticate using their business credentials rather than the account credentials set up by the software provider. I explain,  in Chapter 7, how federated authentication makes this possible.…"/>
          <p:cNvSpPr txBox="1">
            <a:spLocks noGrp="1"/>
          </p:cNvSpPr>
          <p:nvPr>
            <p:ph type="body" idx="1"/>
          </p:nvPr>
        </p:nvSpPr>
        <p:spPr>
          <a:xfrm>
            <a:off x="952500" y="1574800"/>
            <a:ext cx="11099800" cy="7213600"/>
          </a:xfrm>
          <a:prstGeom prst="rect">
            <a:avLst/>
          </a:prstGeom>
        </p:spPr>
        <p:txBody>
          <a:bodyPr lIns="50800" tIns="50800" rIns="50800" bIns="50800" anchor="t">
            <a:normAutofit/>
          </a:bodyPr>
          <a:lstStyle/>
          <a:p>
            <a:pPr defTabSz="549148">
              <a:spcBef>
                <a:spcPts val="2800"/>
              </a:spcBef>
              <a:defRPr sz="2256"/>
            </a:pPr>
            <a:endParaRPr lang="en-US" sz="2250" i="1" dirty="0"/>
          </a:p>
          <a:p>
            <a:pPr defTabSz="549148">
              <a:spcBef>
                <a:spcPts val="2800"/>
              </a:spcBef>
              <a:defRPr sz="2256"/>
            </a:pPr>
            <a:r>
              <a:rPr sz="2250" i="1" dirty="0"/>
              <a:t>Authentication</a:t>
            </a:r>
            <a:br>
              <a:rPr sz="2250" dirty="0"/>
            </a:br>
            <a:r>
              <a:rPr sz="2250" dirty="0"/>
              <a:t>Businesses may want users to authenticate using their business credentials rather than the account credentials set up by the software provider.</a:t>
            </a:r>
            <a:endParaRPr lang="en-US" sz="2250" dirty="0"/>
          </a:p>
          <a:p>
            <a:pPr defTabSz="549148">
              <a:spcBef>
                <a:spcPts val="2800"/>
              </a:spcBef>
              <a:defRPr sz="2256"/>
            </a:pPr>
            <a:r>
              <a:rPr sz="2250" i="1" dirty="0"/>
              <a:t>Branding</a:t>
            </a:r>
            <a:br>
              <a:rPr sz="2250" dirty="0"/>
            </a:br>
            <a:r>
              <a:rPr sz="2250" dirty="0"/>
              <a:t>Businesses may want a user interface that is branded to reflect their own organi</a:t>
            </a:r>
            <a:r>
              <a:rPr lang="en-US" sz="2250" dirty="0"/>
              <a:t>z</a:t>
            </a:r>
            <a:r>
              <a:rPr sz="2250" dirty="0"/>
              <a:t>ation.</a:t>
            </a:r>
            <a:endParaRPr lang="en-US" dirty="0"/>
          </a:p>
          <a:p>
            <a:pPr defTabSz="549148">
              <a:spcBef>
                <a:spcPts val="2800"/>
              </a:spcBef>
              <a:defRPr sz="2256"/>
            </a:pPr>
            <a:r>
              <a:rPr sz="2250" i="1" dirty="0"/>
              <a:t>Business rules</a:t>
            </a:r>
            <a:br>
              <a:rPr sz="2250" dirty="0"/>
            </a:br>
            <a:r>
              <a:rPr sz="2250" dirty="0"/>
              <a:t>Businesses may want to be able to define their own business rules and workflows that apply to their own data.</a:t>
            </a:r>
          </a:p>
          <a:p>
            <a:pPr defTabSz="549148">
              <a:spcBef>
                <a:spcPts val="2800"/>
              </a:spcBef>
              <a:defRPr sz="2256"/>
            </a:pPr>
            <a:r>
              <a:rPr sz="2250" i="1" dirty="0"/>
              <a:t>Data schemas</a:t>
            </a:r>
            <a:br>
              <a:rPr sz="2250" dirty="0"/>
            </a:br>
            <a:r>
              <a:rPr sz="2250" dirty="0"/>
              <a:t>Businesses may want to be able to extend the standard data model used in the system database to meet their own business needs.</a:t>
            </a:r>
          </a:p>
        </p:txBody>
      </p:sp>
      <p:sp>
        <p:nvSpPr>
          <p:cNvPr id="187" name="Table 5.6 Possible customisations for SaaS"/>
          <p:cNvSpPr txBox="1">
            <a:spLocks noGrp="1"/>
          </p:cNvSpPr>
          <p:nvPr>
            <p:ph type="title"/>
          </p:nvPr>
        </p:nvSpPr>
        <p:spPr>
          <a:prstGeom prst="rect">
            <a:avLst/>
          </a:prstGeom>
        </p:spPr>
        <p:txBody>
          <a:bodyPr>
            <a:noAutofit/>
          </a:bodyPr>
          <a:lstStyle/>
          <a:p>
            <a:r>
              <a:rPr sz="4000" dirty="0">
                <a:solidFill>
                  <a:schemeClr val="tx1">
                    <a:lumMod val="75000"/>
                  </a:schemeClr>
                </a:solidFill>
              </a:rPr>
              <a:t>Possible customi</a:t>
            </a:r>
            <a:r>
              <a:rPr lang="en-US" sz="4000" dirty="0">
                <a:solidFill>
                  <a:schemeClr val="tx1">
                    <a:lumMod val="75000"/>
                  </a:schemeClr>
                </a:solidFill>
              </a:rPr>
              <a:t>z</a:t>
            </a:r>
            <a:r>
              <a:rPr sz="4000" dirty="0">
                <a:solidFill>
                  <a:schemeClr val="tx1">
                    <a:lumMod val="75000"/>
                  </a:schemeClr>
                </a:solidFill>
              </a:rPr>
              <a:t>ations for SaaS</a:t>
            </a:r>
          </a:p>
        </p:txBody>
      </p:sp>
      <p:sp>
        <p:nvSpPr>
          <p:cNvPr id="18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32</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Figure 5.12 Database extensibility using additional fields"/>
          <p:cNvSpPr txBox="1">
            <a:spLocks noGrp="1"/>
          </p:cNvSpPr>
          <p:nvPr>
            <p:ph type="title"/>
          </p:nvPr>
        </p:nvSpPr>
        <p:spPr>
          <a:xfrm>
            <a:off x="523875" y="378520"/>
            <a:ext cx="11099800" cy="678558"/>
          </a:xfrm>
          <a:prstGeom prst="rect">
            <a:avLst/>
          </a:prstGeom>
        </p:spPr>
        <p:txBody>
          <a:bodyPr>
            <a:noAutofit/>
          </a:bodyPr>
          <a:lstStyle/>
          <a:p>
            <a:r>
              <a:rPr sz="4000" dirty="0">
                <a:solidFill>
                  <a:schemeClr val="tx1">
                    <a:lumMod val="75000"/>
                  </a:schemeClr>
                </a:solidFill>
              </a:rPr>
              <a:t>Database extensibility using additional fields</a:t>
            </a:r>
          </a:p>
        </p:txBody>
      </p:sp>
      <p:sp>
        <p:nvSpPr>
          <p:cNvPr id="19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33</a:t>
            </a:fld>
            <a:endParaRPr/>
          </a:p>
        </p:txBody>
      </p:sp>
      <p:pic>
        <p:nvPicPr>
          <p:cNvPr id="2" name="Picture 1">
            <a:extLst>
              <a:ext uri="{FF2B5EF4-FFF2-40B4-BE49-F238E27FC236}">
                <a16:creationId xmlns:a16="http://schemas.microsoft.com/office/drawing/2014/main" id="{1705E415-B8AD-084B-86DE-094A09D64BCB}"/>
              </a:ext>
            </a:extLst>
          </p:cNvPr>
          <p:cNvPicPr>
            <a:picLocks noChangeAspect="1"/>
          </p:cNvPicPr>
          <p:nvPr/>
        </p:nvPicPr>
        <p:blipFill rotWithShape="1">
          <a:blip r:embed="rId2"/>
          <a:srcRect t="17871"/>
          <a:stretch/>
        </p:blipFill>
        <p:spPr>
          <a:xfrm>
            <a:off x="0" y="1743074"/>
            <a:ext cx="13004800" cy="8010525"/>
          </a:xfrm>
          <a:prstGeom prst="rect">
            <a:avLst/>
          </a:prstGeom>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You add some extra columns to each database table and define a customer profile that maps the column names that the customer wants to these extra columns. However:…"/>
          <p:cNvSpPr txBox="1">
            <a:spLocks noGrp="1"/>
          </p:cNvSpPr>
          <p:nvPr>
            <p:ph type="body" idx="1"/>
          </p:nvPr>
        </p:nvSpPr>
        <p:spPr>
          <a:prstGeom prst="rect">
            <a:avLst/>
          </a:prstGeom>
        </p:spPr>
        <p:txBody>
          <a:bodyPr/>
          <a:lstStyle/>
          <a:p>
            <a:pPr marL="238275" indent="-238275" defTabSz="566674">
              <a:spcBef>
                <a:spcPts val="2900"/>
              </a:spcBef>
              <a:defRPr sz="2716"/>
            </a:pPr>
            <a:r>
              <a:rPr dirty="0"/>
              <a:t>You add some extra columns to each database table and define a customer profile that maps the column names that the customer wants to these extra columns. However:</a:t>
            </a:r>
          </a:p>
          <a:p>
            <a:pPr marL="886968" lvl="1" indent="-443484" defTabSz="566674">
              <a:spcBef>
                <a:spcPts val="2900"/>
              </a:spcBef>
              <a:defRPr sz="2328"/>
            </a:pPr>
            <a:r>
              <a:rPr dirty="0"/>
              <a:t>It is difficult to know how many extra columns you should include. If you have too few, customers will find that there aren’t enough for what they need to do. </a:t>
            </a:r>
          </a:p>
          <a:p>
            <a:pPr marL="886968" lvl="1" indent="-443484" defTabSz="566674">
              <a:spcBef>
                <a:spcPts val="2900"/>
              </a:spcBef>
              <a:defRPr sz="2328"/>
            </a:pPr>
            <a:r>
              <a:rPr dirty="0"/>
              <a:t>If you cater for customers who need a lot of extra columns, however, you will find that most customers don’t use them, so you will have a lot of wasted space in your database</a:t>
            </a:r>
            <a:r>
              <a:rPr lang="en-US" dirty="0"/>
              <a:t> (getting far from normalized DB)</a:t>
            </a:r>
            <a:r>
              <a:rPr dirty="0"/>
              <a:t>.</a:t>
            </a:r>
          </a:p>
          <a:p>
            <a:pPr marL="886968" lvl="1" indent="-443484" defTabSz="566674">
              <a:spcBef>
                <a:spcPts val="2900"/>
              </a:spcBef>
              <a:defRPr sz="2328"/>
            </a:pPr>
            <a:r>
              <a:rPr dirty="0"/>
              <a:t>Different customers are likely to need different types of columns. </a:t>
            </a:r>
          </a:p>
          <a:p>
            <a:pPr marL="1404366" lvl="2" indent="-517398" defTabSz="566674">
              <a:spcBef>
                <a:spcPts val="2900"/>
              </a:spcBef>
              <a:defRPr sz="1940"/>
            </a:pPr>
            <a:r>
              <a:rPr dirty="0"/>
              <a:t>For example, some customers may wish to have columns whose items are string types, others may wish to have columns that are integers. </a:t>
            </a:r>
          </a:p>
        </p:txBody>
      </p:sp>
      <p:sp>
        <p:nvSpPr>
          <p:cNvPr id="199" name="Adding fields to extend the database"/>
          <p:cNvSpPr txBox="1">
            <a:spLocks noGrp="1"/>
          </p:cNvSpPr>
          <p:nvPr>
            <p:ph type="title"/>
          </p:nvPr>
        </p:nvSpPr>
        <p:spPr>
          <a:prstGeom prst="rect">
            <a:avLst/>
          </a:prstGeom>
        </p:spPr>
        <p:txBody>
          <a:bodyPr/>
          <a:lstStyle/>
          <a:p>
            <a:r>
              <a:t>Adding fields to extend the database</a:t>
            </a:r>
          </a:p>
        </p:txBody>
      </p:sp>
      <p:sp>
        <p:nvSpPr>
          <p:cNvPr id="20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34</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8">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An alternative approach to database extensibility is to allow customers to add any number of additional fields and to define the names, types and values of these fields.…"/>
          <p:cNvSpPr txBox="1">
            <a:spLocks noGrp="1"/>
          </p:cNvSpPr>
          <p:nvPr>
            <p:ph type="body" idx="1"/>
          </p:nvPr>
        </p:nvSpPr>
        <p:spPr>
          <a:prstGeom prst="rect">
            <a:avLst/>
          </a:prstGeom>
        </p:spPr>
        <p:txBody>
          <a:bodyPr/>
          <a:lstStyle/>
          <a:p>
            <a:r>
              <a:rPr lang="en-US" dirty="0"/>
              <a:t>Another </a:t>
            </a:r>
            <a:r>
              <a:rPr dirty="0"/>
              <a:t>approach to database extensibility</a:t>
            </a:r>
            <a:r>
              <a:rPr lang="en-US" dirty="0"/>
              <a:t>:</a:t>
            </a:r>
            <a:r>
              <a:rPr dirty="0"/>
              <a:t> </a:t>
            </a:r>
            <a:endParaRPr lang="en-US" dirty="0"/>
          </a:p>
          <a:p>
            <a:pPr lvl="1"/>
            <a:r>
              <a:rPr lang="en-US" dirty="0"/>
              <a:t>A</a:t>
            </a:r>
            <a:r>
              <a:rPr dirty="0"/>
              <a:t>llow customers to add any number of additional fields and to define the names, types</a:t>
            </a:r>
            <a:r>
              <a:rPr lang="en-US" dirty="0"/>
              <a:t>,</a:t>
            </a:r>
            <a:r>
              <a:rPr dirty="0"/>
              <a:t> and values of these fields.  </a:t>
            </a:r>
          </a:p>
          <a:p>
            <a:pPr lvl="1"/>
            <a:r>
              <a:rPr dirty="0"/>
              <a:t>The names and types of these values are held in a separate table, accessed using the tenant identifier. </a:t>
            </a:r>
          </a:p>
          <a:p>
            <a:endParaRPr lang="en-US" dirty="0"/>
          </a:p>
          <a:p>
            <a:r>
              <a:rPr dirty="0"/>
              <a:t>Unfortunately, using tables in this way adds complexity to the database management software. </a:t>
            </a:r>
          </a:p>
          <a:p>
            <a:pPr lvl="1"/>
            <a:r>
              <a:rPr dirty="0"/>
              <a:t>Extra tables must be managed and information from them integrated into the database.   </a:t>
            </a:r>
          </a:p>
        </p:txBody>
      </p:sp>
      <p:sp>
        <p:nvSpPr>
          <p:cNvPr id="203" name="Extending a database using tables"/>
          <p:cNvSpPr txBox="1">
            <a:spLocks noGrp="1"/>
          </p:cNvSpPr>
          <p:nvPr>
            <p:ph type="title"/>
          </p:nvPr>
        </p:nvSpPr>
        <p:spPr>
          <a:prstGeom prst="rect">
            <a:avLst/>
          </a:prstGeom>
        </p:spPr>
        <p:txBody>
          <a:bodyPr/>
          <a:lstStyle/>
          <a:p>
            <a:r>
              <a:t>Extending a database using tables</a:t>
            </a:r>
          </a:p>
        </p:txBody>
      </p:sp>
      <p:sp>
        <p:nvSpPr>
          <p:cNvPr id="20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Figure 5.13 Database extensibility using tables"/>
          <p:cNvSpPr txBox="1">
            <a:spLocks noGrp="1"/>
          </p:cNvSpPr>
          <p:nvPr>
            <p:ph type="title"/>
          </p:nvPr>
        </p:nvSpPr>
        <p:spPr>
          <a:xfrm>
            <a:off x="952500" y="196396"/>
            <a:ext cx="11099800" cy="678558"/>
          </a:xfrm>
          <a:prstGeom prst="rect">
            <a:avLst/>
          </a:prstGeom>
        </p:spPr>
        <p:txBody>
          <a:bodyPr>
            <a:noAutofit/>
          </a:bodyPr>
          <a:lstStyle/>
          <a:p>
            <a:r>
              <a:rPr sz="4000" dirty="0">
                <a:solidFill>
                  <a:schemeClr val="tx1">
                    <a:lumMod val="75000"/>
                  </a:schemeClr>
                </a:solidFill>
              </a:rPr>
              <a:t>Database extensibility using tables</a:t>
            </a:r>
          </a:p>
        </p:txBody>
      </p:sp>
      <p:sp>
        <p:nvSpPr>
          <p:cNvPr id="20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36</a:t>
            </a:fld>
            <a:endParaRPr/>
          </a:p>
        </p:txBody>
      </p:sp>
      <p:pic>
        <p:nvPicPr>
          <p:cNvPr id="5" name="Picture 4">
            <a:extLst>
              <a:ext uri="{FF2B5EF4-FFF2-40B4-BE49-F238E27FC236}">
                <a16:creationId xmlns:a16="http://schemas.microsoft.com/office/drawing/2014/main" id="{3AE9AAC6-5F78-7741-A618-FA89E80DBF79}"/>
              </a:ext>
            </a:extLst>
          </p:cNvPr>
          <p:cNvPicPr>
            <a:picLocks noChangeAspect="1"/>
          </p:cNvPicPr>
          <p:nvPr/>
        </p:nvPicPr>
        <p:blipFill rotWithShape="1">
          <a:blip r:embed="rId2">
            <a:extLst>
              <a:ext uri="{28A0092B-C50C-407E-A947-70E740481C1C}">
                <a14:useLocalDpi xmlns:a14="http://schemas.microsoft.com/office/drawing/2010/main" val="0"/>
              </a:ext>
            </a:extLst>
          </a:blip>
          <a:srcRect t="8757" b="19633"/>
          <a:stretch/>
        </p:blipFill>
        <p:spPr>
          <a:xfrm>
            <a:off x="2533339" y="682179"/>
            <a:ext cx="9114018" cy="8860737"/>
          </a:xfrm>
          <a:prstGeom prst="rect">
            <a:avLst/>
          </a:prstGeom>
        </p:spPr>
      </p:pic>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Information from all customers is stored in the same database in a multii-multi-tenant system so a software bug or an attack could lead to the data of some or all customers being exposed to others.…"/>
          <p:cNvSpPr txBox="1">
            <a:spLocks noGrp="1"/>
          </p:cNvSpPr>
          <p:nvPr>
            <p:ph type="body" idx="1"/>
          </p:nvPr>
        </p:nvSpPr>
        <p:spPr>
          <a:prstGeom prst="rect">
            <a:avLst/>
          </a:prstGeom>
        </p:spPr>
        <p:txBody>
          <a:bodyPr>
            <a:normAutofit lnSpcReduction="10000"/>
          </a:bodyPr>
          <a:lstStyle/>
          <a:p>
            <a:r>
              <a:rPr dirty="0"/>
              <a:t>Information </a:t>
            </a:r>
            <a:r>
              <a:rPr lang="en-US" dirty="0"/>
              <a:t>of</a:t>
            </a:r>
            <a:r>
              <a:rPr dirty="0"/>
              <a:t> all customers is stored in the same </a:t>
            </a:r>
            <a:r>
              <a:rPr lang="en-US" dirty="0"/>
              <a:t>multi-tenant DB </a:t>
            </a:r>
          </a:p>
          <a:p>
            <a:pPr lvl="1"/>
            <a:r>
              <a:rPr lang="en-US" dirty="0"/>
              <a:t>S</a:t>
            </a:r>
            <a:r>
              <a:rPr dirty="0"/>
              <a:t>o</a:t>
            </a:r>
            <a:r>
              <a:rPr lang="en-US" dirty="0"/>
              <a:t>,</a:t>
            </a:r>
            <a:r>
              <a:rPr dirty="0"/>
              <a:t> a software bug or an attack could lead to the data of </a:t>
            </a:r>
            <a:r>
              <a:rPr lang="en-US" dirty="0"/>
              <a:t>some,</a:t>
            </a:r>
            <a:r>
              <a:rPr dirty="0"/>
              <a:t> or all customers being exposed to others. </a:t>
            </a:r>
          </a:p>
          <a:p>
            <a:r>
              <a:rPr dirty="0"/>
              <a:t>Key security issues are multilevel access control and encryption.</a:t>
            </a:r>
          </a:p>
          <a:p>
            <a:pPr lvl="1"/>
            <a:r>
              <a:rPr dirty="0"/>
              <a:t>Multilevel access control means that access to data must be controlled at both the organizational level and the individual level.  </a:t>
            </a:r>
          </a:p>
          <a:p>
            <a:pPr lvl="1"/>
            <a:r>
              <a:rPr dirty="0"/>
              <a:t>You need to have organizational level access control to ensure that any database operations only act on that organization’s data. </a:t>
            </a:r>
            <a:endParaRPr lang="en-US" dirty="0"/>
          </a:p>
          <a:p>
            <a:pPr lvl="1"/>
            <a:r>
              <a:rPr lang="en-US" dirty="0"/>
              <a:t>I</a:t>
            </a:r>
            <a:r>
              <a:rPr dirty="0"/>
              <a:t>ndividual user accessing the data should also have their own access permissions. </a:t>
            </a:r>
          </a:p>
          <a:p>
            <a:r>
              <a:rPr dirty="0"/>
              <a:t>Encryption of data in a multi</a:t>
            </a:r>
            <a:r>
              <a:rPr lang="en-US" dirty="0"/>
              <a:t>-</a:t>
            </a:r>
            <a:r>
              <a:rPr dirty="0"/>
              <a:t>tenant database reassures corporate users that their data cannot be viewed by people from other companies if some kind of system failure occurs. </a:t>
            </a:r>
          </a:p>
        </p:txBody>
      </p:sp>
      <p:sp>
        <p:nvSpPr>
          <p:cNvPr id="211" name="Database security"/>
          <p:cNvSpPr txBox="1">
            <a:spLocks noGrp="1"/>
          </p:cNvSpPr>
          <p:nvPr>
            <p:ph type="title"/>
          </p:nvPr>
        </p:nvSpPr>
        <p:spPr>
          <a:prstGeom prst="rect">
            <a:avLst/>
          </a:prstGeom>
        </p:spPr>
        <p:txBody>
          <a:bodyPr/>
          <a:lstStyle/>
          <a:p>
            <a:r>
              <a:t>Database security</a:t>
            </a:r>
          </a:p>
        </p:txBody>
      </p:sp>
      <p:sp>
        <p:nvSpPr>
          <p:cNvPr id="21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37</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0">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0">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Multi-instance systems are SaaS systems where each customer has its own system that is adapted to its needs, including its own database and security controls.…"/>
          <p:cNvSpPr txBox="1">
            <a:spLocks noGrp="1"/>
          </p:cNvSpPr>
          <p:nvPr>
            <p:ph type="body" idx="1"/>
          </p:nvPr>
        </p:nvSpPr>
        <p:spPr>
          <a:prstGeom prst="rect">
            <a:avLst/>
          </a:prstGeom>
        </p:spPr>
        <p:txBody>
          <a:bodyPr/>
          <a:lstStyle/>
          <a:p>
            <a:pPr marL="221080" indent="-221080" defTabSz="525779">
              <a:spcBef>
                <a:spcPts val="2700"/>
              </a:spcBef>
              <a:defRPr sz="2520"/>
            </a:pPr>
            <a:r>
              <a:rPr dirty="0"/>
              <a:t>Multi-instance systems are SaaS systems where each customer has its own system that is adapted to its needs, including its own database and security controls. </a:t>
            </a:r>
          </a:p>
          <a:p>
            <a:pPr marL="221080" indent="-221080" defTabSz="525779">
              <a:spcBef>
                <a:spcPts val="2700"/>
              </a:spcBef>
              <a:defRPr sz="2520"/>
            </a:pPr>
            <a:r>
              <a:rPr dirty="0"/>
              <a:t>Multi-instance, cloud-based systems are simpler than multi-tenant systems and avoid security concerns such as data leakage from one organization to another.  </a:t>
            </a:r>
          </a:p>
          <a:p>
            <a:pPr marL="221080" indent="-221080" defTabSz="525779">
              <a:spcBef>
                <a:spcPts val="2700"/>
              </a:spcBef>
              <a:defRPr sz="2520"/>
            </a:pPr>
            <a:r>
              <a:rPr dirty="0"/>
              <a:t>There are two types of multi-instance system:</a:t>
            </a:r>
          </a:p>
          <a:p>
            <a:pPr marL="822959" lvl="1" indent="-411479" defTabSz="525779">
              <a:spcBef>
                <a:spcPts val="2700"/>
              </a:spcBef>
              <a:defRPr sz="2159"/>
            </a:pPr>
            <a:r>
              <a:rPr u="sng" dirty="0"/>
              <a:t>VM-based multi-instance systems</a:t>
            </a:r>
            <a:r>
              <a:rPr dirty="0"/>
              <a:t> where the software instance and database for each customer runs in its own virtual machine. All users from the same customer may access the shared system database.</a:t>
            </a:r>
          </a:p>
          <a:p>
            <a:pPr marL="822959" lvl="1" indent="-411479" defTabSz="525779">
              <a:spcBef>
                <a:spcPts val="2700"/>
              </a:spcBef>
              <a:defRPr sz="2159"/>
            </a:pPr>
            <a:r>
              <a:rPr u="sng" dirty="0"/>
              <a:t>Container-based multi-instance systems</a:t>
            </a:r>
            <a:r>
              <a:rPr dirty="0"/>
              <a:t> These are multi-instance systems where each user has an isolated version of the software and database running in a set of containers. </a:t>
            </a:r>
          </a:p>
          <a:p>
            <a:pPr marL="154203" indent="-411479" defTabSz="525779">
              <a:spcBef>
                <a:spcPts val="2700"/>
              </a:spcBef>
              <a:defRPr sz="2159"/>
            </a:pPr>
            <a:r>
              <a:rPr dirty="0"/>
              <a:t>This approach is suited to products in which users mostly work independently, with relatively little data sharing. Therefore, it is best used for software that serves individuals rather than business customers or for business products that are not data-intensive. </a:t>
            </a:r>
          </a:p>
        </p:txBody>
      </p:sp>
      <p:sp>
        <p:nvSpPr>
          <p:cNvPr id="215" name="Multi-instance databases"/>
          <p:cNvSpPr txBox="1">
            <a:spLocks noGrp="1"/>
          </p:cNvSpPr>
          <p:nvPr>
            <p:ph type="title"/>
          </p:nvPr>
        </p:nvSpPr>
        <p:spPr>
          <a:prstGeom prst="rect">
            <a:avLst/>
          </a:prstGeom>
        </p:spPr>
        <p:txBody>
          <a:bodyPr/>
          <a:lstStyle/>
          <a:p>
            <a:r>
              <a:t>Multi-instance databases</a:t>
            </a:r>
          </a:p>
        </p:txBody>
      </p:sp>
      <p:sp>
        <p:nvSpPr>
          <p:cNvPr id="2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38</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4">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Flexibility  Each instance of the software can be tailored and adapted to a customer’s needs. Customers may use completely different database schemas and it is straightforward to transfer data from a customer database to the product database.…"/>
          <p:cNvSpPr txBox="1">
            <a:spLocks noGrp="1"/>
          </p:cNvSpPr>
          <p:nvPr>
            <p:ph type="body" idx="1"/>
          </p:nvPr>
        </p:nvSpPr>
        <p:spPr>
          <a:xfrm>
            <a:off x="952500" y="1600200"/>
            <a:ext cx="11099800" cy="7213600"/>
          </a:xfrm>
          <a:prstGeom prst="rect">
            <a:avLst/>
          </a:prstGeom>
        </p:spPr>
        <p:txBody>
          <a:bodyPr/>
          <a:lstStyle/>
          <a:p>
            <a:pPr defTabSz="572516">
              <a:spcBef>
                <a:spcPts val="2900"/>
              </a:spcBef>
              <a:defRPr sz="2352"/>
            </a:pPr>
            <a:r>
              <a:rPr i="1" dirty="0"/>
              <a:t>Flexibility</a:t>
            </a:r>
            <a:r>
              <a:rPr dirty="0"/>
              <a:t> </a:t>
            </a:r>
            <a:br>
              <a:rPr dirty="0"/>
            </a:br>
            <a:r>
              <a:rPr dirty="0"/>
              <a:t>Each instance of the software can be tailored and adapted to a customer’s needs. Customers may use completely different database schemas and it is straightforward to transfer data from a customer database to the product database.</a:t>
            </a:r>
          </a:p>
          <a:p>
            <a:pPr defTabSz="572516">
              <a:spcBef>
                <a:spcPts val="2900"/>
              </a:spcBef>
              <a:defRPr sz="2352"/>
            </a:pPr>
            <a:r>
              <a:rPr i="1" dirty="0"/>
              <a:t>Security</a:t>
            </a:r>
            <a:r>
              <a:rPr dirty="0"/>
              <a:t> </a:t>
            </a:r>
            <a:br>
              <a:rPr dirty="0"/>
            </a:br>
            <a:r>
              <a:rPr dirty="0"/>
              <a:t>Each customer has their own database so there is no possibility of data leakage from one customer to another.</a:t>
            </a:r>
          </a:p>
          <a:p>
            <a:pPr defTabSz="572516">
              <a:spcBef>
                <a:spcPts val="2900"/>
              </a:spcBef>
              <a:defRPr sz="2352"/>
            </a:pPr>
            <a:r>
              <a:rPr i="1" dirty="0"/>
              <a:t>Scalability</a:t>
            </a:r>
            <a:br>
              <a:rPr dirty="0"/>
            </a:br>
            <a:r>
              <a:rPr dirty="0"/>
              <a:t>Instances of the system can be scaled according to the needs of individual customers. For example, some customers may require more powerful servers than others.</a:t>
            </a:r>
          </a:p>
          <a:p>
            <a:pPr defTabSz="572516">
              <a:spcBef>
                <a:spcPts val="2900"/>
              </a:spcBef>
              <a:defRPr sz="2352"/>
            </a:pPr>
            <a:r>
              <a:rPr i="1" dirty="0"/>
              <a:t>Resilience</a:t>
            </a:r>
            <a:br>
              <a:rPr dirty="0"/>
            </a:br>
            <a:r>
              <a:rPr dirty="0"/>
              <a:t>If a software failure occurs, this will probably only affect a single customers. Other customers can continue working as normal.</a:t>
            </a:r>
          </a:p>
        </p:txBody>
      </p:sp>
      <p:sp>
        <p:nvSpPr>
          <p:cNvPr id="219" name="Figure 5.7 Advantages of multi-instance databases"/>
          <p:cNvSpPr txBox="1">
            <a:spLocks noGrp="1"/>
          </p:cNvSpPr>
          <p:nvPr>
            <p:ph type="title"/>
          </p:nvPr>
        </p:nvSpPr>
        <p:spPr>
          <a:prstGeom prst="rect">
            <a:avLst/>
          </a:prstGeom>
        </p:spPr>
        <p:txBody>
          <a:bodyPr>
            <a:noAutofit/>
          </a:bodyPr>
          <a:lstStyle/>
          <a:p>
            <a:r>
              <a:rPr sz="4000" dirty="0">
                <a:solidFill>
                  <a:schemeClr val="tx1">
                    <a:lumMod val="75000"/>
                  </a:schemeClr>
                </a:solidFill>
              </a:rPr>
              <a:t>Advantages of multi-instance databases</a:t>
            </a:r>
          </a:p>
        </p:txBody>
      </p:sp>
      <p:sp>
        <p:nvSpPr>
          <p:cNvPr id="22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39</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Scaleability reflects the ability of your software to cope with  increasing numbers of users.…"/>
          <p:cNvSpPr txBox="1">
            <a:spLocks noGrp="1"/>
          </p:cNvSpPr>
          <p:nvPr>
            <p:ph type="body" idx="1"/>
          </p:nvPr>
        </p:nvSpPr>
        <p:spPr>
          <a:prstGeom prst="rect">
            <a:avLst/>
          </a:prstGeom>
        </p:spPr>
        <p:txBody>
          <a:bodyPr/>
          <a:lstStyle/>
          <a:p>
            <a:r>
              <a:rPr b="1" dirty="0"/>
              <a:t>Scalability</a:t>
            </a:r>
            <a:r>
              <a:rPr dirty="0"/>
              <a:t> reflects the ability of your software to cope with  increasing numbers of users. </a:t>
            </a:r>
          </a:p>
          <a:p>
            <a:pPr lvl="1"/>
            <a:r>
              <a:rPr dirty="0"/>
              <a:t>As the load on your software increases, your software automatically adapts so that the system performance and response time is maintained. </a:t>
            </a:r>
          </a:p>
          <a:p>
            <a:r>
              <a:rPr b="1" dirty="0"/>
              <a:t>Elasticity</a:t>
            </a:r>
            <a:r>
              <a:rPr dirty="0"/>
              <a:t> is related to scal</a:t>
            </a:r>
            <a:r>
              <a:rPr lang="en-US" dirty="0"/>
              <a:t>a</a:t>
            </a:r>
            <a:r>
              <a:rPr dirty="0"/>
              <a:t>bility but also allows for scaling-down as well as scaling-up. </a:t>
            </a:r>
          </a:p>
          <a:p>
            <a:pPr lvl="1"/>
            <a:r>
              <a:rPr dirty="0"/>
              <a:t>That is, you can monitor the demand on your application and add or remove servers dynamically as the number of users change. </a:t>
            </a:r>
          </a:p>
          <a:p>
            <a:r>
              <a:rPr b="1" dirty="0"/>
              <a:t>Resilience</a:t>
            </a:r>
            <a:r>
              <a:rPr dirty="0"/>
              <a:t> means that you can design your software architecture to tolerate server failures. </a:t>
            </a:r>
          </a:p>
          <a:p>
            <a:pPr lvl="1"/>
            <a:r>
              <a:rPr dirty="0"/>
              <a:t>You can make several copies of your software concurrently available. If one of these fails, the others continue to provide a service.</a:t>
            </a:r>
          </a:p>
        </p:txBody>
      </p:sp>
      <p:sp>
        <p:nvSpPr>
          <p:cNvPr id="75" name="Scaleability, elasticity and resilience"/>
          <p:cNvSpPr txBox="1">
            <a:spLocks noGrp="1"/>
          </p:cNvSpPr>
          <p:nvPr>
            <p:ph type="title"/>
          </p:nvPr>
        </p:nvSpPr>
        <p:spPr>
          <a:prstGeom prst="rect">
            <a:avLst/>
          </a:prstGeom>
        </p:spPr>
        <p:txBody>
          <a:bodyPr/>
          <a:lstStyle/>
          <a:p>
            <a:r>
              <a:rPr dirty="0"/>
              <a:t>Scalability, elasticity and resilience</a:t>
            </a:r>
          </a:p>
        </p:txBody>
      </p:sp>
      <p:sp>
        <p:nvSpPr>
          <p:cNvPr id="76"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4">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4">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Cost   It is more expensive to use multi-instance systems because of the costs of renting many VMs in the cloud and the costs of managing multiple systems. Because of the slow startup time, VMs may have to be rented and kept running continuously, even if there is very little demand for the service.…"/>
          <p:cNvSpPr txBox="1">
            <a:spLocks noGrp="1"/>
          </p:cNvSpPr>
          <p:nvPr>
            <p:ph type="body" idx="1"/>
          </p:nvPr>
        </p:nvSpPr>
        <p:spPr>
          <a:prstGeom prst="rect">
            <a:avLst/>
          </a:prstGeom>
        </p:spPr>
        <p:txBody>
          <a:bodyPr/>
          <a:lstStyle/>
          <a:p>
            <a:endParaRPr lang="en-US" i="1" dirty="0"/>
          </a:p>
          <a:p>
            <a:r>
              <a:rPr i="1" dirty="0"/>
              <a:t>Cost</a:t>
            </a:r>
            <a:r>
              <a:rPr dirty="0"/>
              <a:t>  </a:t>
            </a:r>
            <a:br>
              <a:rPr dirty="0"/>
            </a:br>
            <a:r>
              <a:rPr dirty="0"/>
              <a:t>It is more expensive to use multi-instance systems because of the costs of renting many VMs in the cloud and the costs of managing multiple systems. Because of the slow startup time, VMs may have to be rented and kept running continuously, even if there is very little demand for the service.</a:t>
            </a:r>
          </a:p>
          <a:p>
            <a:endParaRPr lang="en-US" i="1" dirty="0"/>
          </a:p>
          <a:p>
            <a:r>
              <a:rPr i="1" dirty="0"/>
              <a:t>Update management </a:t>
            </a:r>
            <a:br>
              <a:rPr dirty="0"/>
            </a:br>
            <a:r>
              <a:rPr dirty="0"/>
              <a:t>It is more complex to manage updates to the software because many instances have to be updated. This is particularly problematic where individual instances have been tailored to the needs of specific customers.</a:t>
            </a:r>
          </a:p>
        </p:txBody>
      </p:sp>
      <p:sp>
        <p:nvSpPr>
          <p:cNvPr id="223" name="Table 5.7 Disadvantages of multi-instance databases"/>
          <p:cNvSpPr txBox="1">
            <a:spLocks noGrp="1"/>
          </p:cNvSpPr>
          <p:nvPr>
            <p:ph type="title"/>
          </p:nvPr>
        </p:nvSpPr>
        <p:spPr>
          <a:prstGeom prst="rect">
            <a:avLst/>
          </a:prstGeom>
        </p:spPr>
        <p:txBody>
          <a:bodyPr>
            <a:noAutofit/>
          </a:bodyPr>
          <a:lstStyle/>
          <a:p>
            <a:r>
              <a:rPr sz="4000" dirty="0">
                <a:solidFill>
                  <a:schemeClr val="tx1">
                    <a:lumMod val="75000"/>
                  </a:schemeClr>
                </a:solidFill>
              </a:rPr>
              <a:t>Disadvantages of multi-instance databases</a:t>
            </a:r>
          </a:p>
        </p:txBody>
      </p:sp>
      <p:sp>
        <p:nvSpPr>
          <p:cNvPr id="22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40</a:t>
            </a:fld>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Figure 5.14 Architectural decisions for cloud software engineering"/>
          <p:cNvSpPr txBox="1">
            <a:spLocks noGrp="1"/>
          </p:cNvSpPr>
          <p:nvPr>
            <p:ph type="title"/>
          </p:nvPr>
        </p:nvSpPr>
        <p:spPr>
          <a:xfrm>
            <a:off x="298703" y="415742"/>
            <a:ext cx="12706097" cy="678558"/>
          </a:xfrm>
          <a:prstGeom prst="rect">
            <a:avLst/>
          </a:prstGeom>
        </p:spPr>
        <p:txBody>
          <a:bodyPr>
            <a:noAutofit/>
          </a:bodyPr>
          <a:lstStyle/>
          <a:p>
            <a:r>
              <a:rPr sz="3600" dirty="0">
                <a:solidFill>
                  <a:schemeClr val="tx1">
                    <a:lumMod val="75000"/>
                  </a:schemeClr>
                </a:solidFill>
              </a:rPr>
              <a:t>Architectural decisions for cloud software engineering</a:t>
            </a:r>
          </a:p>
        </p:txBody>
      </p:sp>
      <p:sp>
        <p:nvSpPr>
          <p:cNvPr id="22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41</a:t>
            </a:fld>
            <a:endParaRPr/>
          </a:p>
        </p:txBody>
      </p:sp>
      <p:pic>
        <p:nvPicPr>
          <p:cNvPr id="5" name="Picture 4">
            <a:extLst>
              <a:ext uri="{FF2B5EF4-FFF2-40B4-BE49-F238E27FC236}">
                <a16:creationId xmlns:a16="http://schemas.microsoft.com/office/drawing/2014/main" id="{6AED57E8-3D7F-8C47-ACB9-FA753119EAC2}"/>
              </a:ext>
            </a:extLst>
          </p:cNvPr>
          <p:cNvPicPr>
            <a:picLocks noChangeAspect="1"/>
          </p:cNvPicPr>
          <p:nvPr/>
        </p:nvPicPr>
        <p:blipFill rotWithShape="1">
          <a:blip r:embed="rId2">
            <a:extLst>
              <a:ext uri="{28A0092B-C50C-407E-A947-70E740481C1C}">
                <a14:useLocalDpi xmlns:a14="http://schemas.microsoft.com/office/drawing/2010/main" val="0"/>
              </a:ext>
            </a:extLst>
          </a:blip>
          <a:srcRect t="8757" b="57519"/>
          <a:stretch/>
        </p:blipFill>
        <p:spPr>
          <a:xfrm>
            <a:off x="38353" y="1680600"/>
            <a:ext cx="13961463" cy="6392400"/>
          </a:xfrm>
          <a:prstGeom prst="rect">
            <a:avLst/>
          </a:prstGeom>
        </p:spPr>
      </p:pic>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Target customers Do customers require different database schemas and database personalization? Do customers have security concerns about database sharing? If so, use a multi-instance database.…"/>
          <p:cNvSpPr txBox="1">
            <a:spLocks noGrp="1"/>
          </p:cNvSpPr>
          <p:nvPr>
            <p:ph type="body" idx="1"/>
          </p:nvPr>
        </p:nvSpPr>
        <p:spPr>
          <a:prstGeom prst="rect">
            <a:avLst/>
          </a:prstGeom>
        </p:spPr>
        <p:txBody>
          <a:bodyPr/>
          <a:lstStyle/>
          <a:p>
            <a:pPr defTabSz="484886">
              <a:spcBef>
                <a:spcPts val="2400"/>
              </a:spcBef>
              <a:defRPr sz="1992"/>
            </a:pPr>
            <a:r>
              <a:rPr i="1" dirty="0"/>
              <a:t>Target customers</a:t>
            </a:r>
            <a:br>
              <a:rPr dirty="0"/>
            </a:br>
            <a:r>
              <a:rPr dirty="0"/>
              <a:t>Do customers require different database schemas and database personalization? Do customers have security concerns about database sharing? If so, use a multi-instance database. </a:t>
            </a:r>
          </a:p>
          <a:p>
            <a:pPr defTabSz="484886">
              <a:spcBef>
                <a:spcPts val="2400"/>
              </a:spcBef>
              <a:defRPr sz="1992"/>
            </a:pPr>
            <a:r>
              <a:rPr i="1" dirty="0"/>
              <a:t>Transaction requirements</a:t>
            </a:r>
            <a:br>
              <a:rPr dirty="0"/>
            </a:br>
            <a:r>
              <a:rPr dirty="0"/>
              <a:t>Is it critical that your products support ACID transactions where the data is guaranteed to </a:t>
            </a:r>
            <a:r>
              <a:rPr lang="en-US" dirty="0"/>
              <a:t>be always consistent</a:t>
            </a:r>
            <a:r>
              <a:rPr dirty="0"/>
              <a:t>? If so, use a multi-tenant database or a VM-based multi-instance database.</a:t>
            </a:r>
          </a:p>
          <a:p>
            <a:pPr defTabSz="484886">
              <a:spcBef>
                <a:spcPts val="2400"/>
              </a:spcBef>
              <a:defRPr sz="1992"/>
            </a:pPr>
            <a:r>
              <a:rPr i="1" dirty="0"/>
              <a:t>Database size and connectivity</a:t>
            </a:r>
            <a:br>
              <a:rPr dirty="0"/>
            </a:br>
            <a:r>
              <a:rPr dirty="0"/>
              <a:t>How large is the typical database used by customers? How many relationships are there between database items? A multi-tenant model is usually best for very large databases as you can focus effort on optimizing performance.</a:t>
            </a:r>
          </a:p>
          <a:p>
            <a:pPr defTabSz="484886">
              <a:spcBef>
                <a:spcPts val="2400"/>
              </a:spcBef>
              <a:defRPr sz="1992"/>
            </a:pPr>
            <a:r>
              <a:rPr i="1" dirty="0"/>
              <a:t>Database interoperability</a:t>
            </a:r>
            <a:br>
              <a:rPr dirty="0"/>
            </a:br>
            <a:r>
              <a:rPr dirty="0"/>
              <a:t>Will customers wish to transfer information from existing databases? What are the differences in schemas between these and a possible multitenant database? What software support will they expect to do the data transfer? If customers have many different schemas, a multi-instance database should be used.</a:t>
            </a:r>
          </a:p>
          <a:p>
            <a:pPr defTabSz="484886">
              <a:spcBef>
                <a:spcPts val="2400"/>
              </a:spcBef>
              <a:defRPr sz="1992"/>
            </a:pPr>
            <a:r>
              <a:rPr i="1" dirty="0"/>
              <a:t>System structure</a:t>
            </a:r>
            <a:br>
              <a:rPr dirty="0"/>
            </a:br>
            <a:r>
              <a:rPr dirty="0"/>
              <a:t>Are you using a service-oriented architecture for your system? Can customer databases be split into a set of individual service databases? If so, use containerized, multi-instance databases.</a:t>
            </a:r>
          </a:p>
        </p:txBody>
      </p:sp>
      <p:sp>
        <p:nvSpPr>
          <p:cNvPr id="231" name="Table 5.8 Questions to ask when choosing a database organization"/>
          <p:cNvSpPr txBox="1">
            <a:spLocks noGrp="1"/>
          </p:cNvSpPr>
          <p:nvPr>
            <p:ph type="title"/>
          </p:nvPr>
        </p:nvSpPr>
        <p:spPr>
          <a:prstGeom prst="rect">
            <a:avLst/>
          </a:prstGeom>
        </p:spPr>
        <p:txBody>
          <a:bodyPr>
            <a:noAutofit/>
          </a:bodyPr>
          <a:lstStyle/>
          <a:p>
            <a:r>
              <a:rPr sz="2800" dirty="0">
                <a:solidFill>
                  <a:schemeClr val="tx1">
                    <a:lumMod val="75000"/>
                  </a:schemeClr>
                </a:solidFill>
              </a:rPr>
              <a:t>Questions to ask when choosing a database organization</a:t>
            </a:r>
          </a:p>
        </p:txBody>
      </p:sp>
      <p:sp>
        <p:nvSpPr>
          <p:cNvPr id="2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42</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he scaleability of a system reflects its ability to adapt automatically to changes in the load on that system.…"/>
          <p:cNvSpPr txBox="1">
            <a:spLocks noGrp="1"/>
          </p:cNvSpPr>
          <p:nvPr>
            <p:ph type="body" idx="1"/>
          </p:nvPr>
        </p:nvSpPr>
        <p:spPr>
          <a:prstGeom prst="rect">
            <a:avLst/>
          </a:prstGeom>
        </p:spPr>
        <p:txBody>
          <a:bodyPr/>
          <a:lstStyle/>
          <a:p>
            <a:r>
              <a:rPr dirty="0"/>
              <a:t>The </a:t>
            </a:r>
            <a:r>
              <a:rPr b="1" dirty="0"/>
              <a:t>scalability</a:t>
            </a:r>
            <a:r>
              <a:rPr dirty="0"/>
              <a:t> of a system reflects its ability to adapt automatically to changes in the load on that system. </a:t>
            </a:r>
          </a:p>
          <a:p>
            <a:r>
              <a:rPr dirty="0"/>
              <a:t>The </a:t>
            </a:r>
            <a:r>
              <a:rPr b="1" dirty="0"/>
              <a:t>resilience</a:t>
            </a:r>
            <a:r>
              <a:rPr dirty="0"/>
              <a:t> of a system reflects its ability to continue to deliver critical services in the event of system failure or malicious system use. </a:t>
            </a:r>
          </a:p>
          <a:p>
            <a:r>
              <a:rPr dirty="0"/>
              <a:t>You achieve scalability in a system by making it possible to add new virtual servers (scaling-out) or increase the power of a system server (scaling-up) in response to increasing load. </a:t>
            </a:r>
          </a:p>
          <a:p>
            <a:pPr lvl="1"/>
            <a:r>
              <a:rPr dirty="0"/>
              <a:t>In cloud-based systems, scaling-out </a:t>
            </a:r>
            <a:r>
              <a:rPr lang="en-US" dirty="0"/>
              <a:t>i</a:t>
            </a:r>
            <a:r>
              <a:rPr dirty="0"/>
              <a:t>s </a:t>
            </a:r>
            <a:r>
              <a:rPr lang="en-US" dirty="0"/>
              <a:t>more common</a:t>
            </a:r>
            <a:r>
              <a:rPr dirty="0"/>
              <a:t>. Your software has to be organized so that individual software components can be replicated and run in parallel</a:t>
            </a:r>
            <a:r>
              <a:rPr lang="en-US" dirty="0"/>
              <a:t> (scalable)</a:t>
            </a:r>
            <a:r>
              <a:rPr dirty="0"/>
              <a:t>. </a:t>
            </a:r>
          </a:p>
          <a:p>
            <a:r>
              <a:rPr dirty="0"/>
              <a:t>To achieve resilience, you need to be able to restart your software quickly after a hardware or software failure.</a:t>
            </a:r>
          </a:p>
        </p:txBody>
      </p:sp>
      <p:sp>
        <p:nvSpPr>
          <p:cNvPr id="235" name="Scalability and resilience"/>
          <p:cNvSpPr txBox="1">
            <a:spLocks noGrp="1"/>
          </p:cNvSpPr>
          <p:nvPr>
            <p:ph type="title"/>
          </p:nvPr>
        </p:nvSpPr>
        <p:spPr>
          <a:prstGeom prst="rect">
            <a:avLst/>
          </a:prstGeom>
        </p:spPr>
        <p:txBody>
          <a:bodyPr/>
          <a:lstStyle/>
          <a:p>
            <a:r>
              <a:t>Scalability and resilience</a:t>
            </a:r>
          </a:p>
        </p:txBody>
      </p:sp>
      <p:sp>
        <p:nvSpPr>
          <p:cNvPr id="23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43</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3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3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Figure 5.15 Using a standby system to provide resilience"/>
          <p:cNvSpPr txBox="1">
            <a:spLocks noGrp="1"/>
          </p:cNvSpPr>
          <p:nvPr>
            <p:ph type="title"/>
          </p:nvPr>
        </p:nvSpPr>
        <p:spPr>
          <a:prstGeom prst="rect">
            <a:avLst/>
          </a:prstGeom>
        </p:spPr>
        <p:txBody>
          <a:bodyPr>
            <a:normAutofit/>
          </a:bodyPr>
          <a:lstStyle/>
          <a:p>
            <a:r>
              <a:rPr sz="3600" dirty="0">
                <a:solidFill>
                  <a:schemeClr val="tx1">
                    <a:lumMod val="75000"/>
                  </a:schemeClr>
                </a:solidFill>
              </a:rPr>
              <a:t>Using a standby system to provide resilience</a:t>
            </a:r>
          </a:p>
        </p:txBody>
      </p:sp>
      <p:sp>
        <p:nvSpPr>
          <p:cNvPr id="23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44</a:t>
            </a:fld>
            <a:endParaRPr/>
          </a:p>
        </p:txBody>
      </p:sp>
      <p:pic>
        <p:nvPicPr>
          <p:cNvPr id="5" name="Picture 4">
            <a:extLst>
              <a:ext uri="{FF2B5EF4-FFF2-40B4-BE49-F238E27FC236}">
                <a16:creationId xmlns:a16="http://schemas.microsoft.com/office/drawing/2014/main" id="{6915D04D-BD0E-574F-B21C-90116C55D513}"/>
              </a:ext>
            </a:extLst>
          </p:cNvPr>
          <p:cNvPicPr>
            <a:picLocks noChangeAspect="1"/>
          </p:cNvPicPr>
          <p:nvPr/>
        </p:nvPicPr>
        <p:blipFill rotWithShape="1">
          <a:blip r:embed="rId2">
            <a:extLst>
              <a:ext uri="{28A0092B-C50C-407E-A947-70E740481C1C}">
                <a14:useLocalDpi xmlns:a14="http://schemas.microsoft.com/office/drawing/2010/main" val="0"/>
              </a:ext>
            </a:extLst>
          </a:blip>
          <a:srcRect l="13794" t="12043" r="15743" b="54671"/>
          <a:stretch/>
        </p:blipFill>
        <p:spPr>
          <a:xfrm>
            <a:off x="952500" y="1499016"/>
            <a:ext cx="11099800" cy="7118860"/>
          </a:xfrm>
          <a:prstGeom prst="rect">
            <a:avLst/>
          </a:prstGeom>
        </p:spPr>
      </p:pic>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Resilience relies on redundancy:…"/>
          <p:cNvSpPr txBox="1">
            <a:spLocks noGrp="1"/>
          </p:cNvSpPr>
          <p:nvPr>
            <p:ph type="body" idx="1"/>
          </p:nvPr>
        </p:nvSpPr>
        <p:spPr>
          <a:prstGeom prst="rect">
            <a:avLst/>
          </a:prstGeom>
        </p:spPr>
        <p:txBody>
          <a:bodyPr/>
          <a:lstStyle/>
          <a:p>
            <a:r>
              <a:rPr u="sng" dirty="0"/>
              <a:t>Resilience</a:t>
            </a:r>
            <a:r>
              <a:rPr dirty="0"/>
              <a:t> relies on </a:t>
            </a:r>
            <a:r>
              <a:rPr b="1" u="sng" dirty="0"/>
              <a:t>redundancy</a:t>
            </a:r>
            <a:r>
              <a:rPr dirty="0"/>
              <a:t>:</a:t>
            </a:r>
          </a:p>
          <a:p>
            <a:pPr lvl="1"/>
            <a:r>
              <a:rPr dirty="0"/>
              <a:t>Replicas of the software and data are maintained in different locations.</a:t>
            </a:r>
          </a:p>
          <a:p>
            <a:pPr lvl="1"/>
            <a:r>
              <a:rPr dirty="0"/>
              <a:t>Database updates are mirrored so that the standby database is a working copy of the operational database.</a:t>
            </a:r>
          </a:p>
          <a:p>
            <a:pPr lvl="1"/>
            <a:r>
              <a:rPr dirty="0"/>
              <a:t>A system monitor continually checks the system status. It can switch to the standby system automatically if the operational system fails.</a:t>
            </a:r>
          </a:p>
          <a:p>
            <a:r>
              <a:rPr lang="en-US" dirty="0"/>
              <a:t>R</a:t>
            </a:r>
            <a:r>
              <a:rPr dirty="0"/>
              <a:t>edundant virtual servers </a:t>
            </a:r>
            <a:r>
              <a:rPr lang="en-US" dirty="0"/>
              <a:t>should be </a:t>
            </a:r>
            <a:r>
              <a:rPr dirty="0"/>
              <a:t>hosted on </a:t>
            </a:r>
            <a:r>
              <a:rPr lang="en-US" dirty="0"/>
              <a:t>different </a:t>
            </a:r>
            <a:r>
              <a:rPr dirty="0"/>
              <a:t>physical computer</a:t>
            </a:r>
            <a:r>
              <a:rPr lang="en-US" dirty="0"/>
              <a:t>s</a:t>
            </a:r>
            <a:r>
              <a:rPr dirty="0"/>
              <a:t> </a:t>
            </a:r>
            <a:r>
              <a:rPr lang="en-US" dirty="0"/>
              <a:t>and </a:t>
            </a:r>
            <a:r>
              <a:rPr dirty="0"/>
              <a:t>in different locations.</a:t>
            </a:r>
          </a:p>
          <a:p>
            <a:pPr lvl="1"/>
            <a:r>
              <a:rPr dirty="0"/>
              <a:t>Ideally, these servers should be located in different data centers. </a:t>
            </a:r>
          </a:p>
          <a:p>
            <a:pPr lvl="1"/>
            <a:r>
              <a:rPr dirty="0"/>
              <a:t>If a physical server fails or if there is a wider data center failure, then operation can be switched automatically to the software copies elsewhere. </a:t>
            </a:r>
          </a:p>
        </p:txBody>
      </p:sp>
      <p:sp>
        <p:nvSpPr>
          <p:cNvPr id="243" name="Resilience"/>
          <p:cNvSpPr txBox="1">
            <a:spLocks noGrp="1"/>
          </p:cNvSpPr>
          <p:nvPr>
            <p:ph type="title"/>
          </p:nvPr>
        </p:nvSpPr>
        <p:spPr>
          <a:prstGeom prst="rect">
            <a:avLst/>
          </a:prstGeom>
        </p:spPr>
        <p:txBody>
          <a:bodyPr/>
          <a:lstStyle/>
          <a:p>
            <a:r>
              <a:t>Resilience</a:t>
            </a:r>
          </a:p>
        </p:txBody>
      </p:sp>
      <p:sp>
        <p:nvSpPr>
          <p:cNvPr id="24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45</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2">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An object-oriented approach to software engineering has been that been extensively used for the development of client-server systems built around a shared database.…"/>
          <p:cNvSpPr txBox="1">
            <a:spLocks noGrp="1"/>
          </p:cNvSpPr>
          <p:nvPr>
            <p:ph type="body" idx="1"/>
          </p:nvPr>
        </p:nvSpPr>
        <p:spPr>
          <a:prstGeom prst="rect">
            <a:avLst/>
          </a:prstGeom>
        </p:spPr>
        <p:txBody>
          <a:bodyPr/>
          <a:lstStyle/>
          <a:p>
            <a:pPr marL="243188" indent="-243188" defTabSz="578358">
              <a:spcBef>
                <a:spcPts val="2900"/>
              </a:spcBef>
              <a:defRPr sz="2772"/>
            </a:pPr>
            <a:r>
              <a:rPr dirty="0"/>
              <a:t>An object-oriented approach to software engineering has been that been extensively used for the development of client-server systems built around a shared database. </a:t>
            </a:r>
          </a:p>
          <a:p>
            <a:pPr marL="243188" indent="-243188" defTabSz="578358">
              <a:spcBef>
                <a:spcPts val="2900"/>
              </a:spcBef>
              <a:defRPr sz="2772"/>
            </a:pPr>
            <a:r>
              <a:rPr dirty="0"/>
              <a:t>The system itself is, logically, a </a:t>
            </a:r>
            <a:r>
              <a:rPr u="sng" dirty="0"/>
              <a:t>monolithic</a:t>
            </a:r>
            <a:r>
              <a:rPr dirty="0"/>
              <a:t> system with distribution across multiple servers running large software components. The traditional multi-tier client server architecture is based on this distributed system model. </a:t>
            </a:r>
          </a:p>
          <a:p>
            <a:pPr marL="243188" indent="-243188" defTabSz="578358">
              <a:spcBef>
                <a:spcPts val="2900"/>
              </a:spcBef>
              <a:defRPr sz="2772"/>
            </a:pPr>
            <a:r>
              <a:rPr dirty="0"/>
              <a:t>The alternative to a monolithic approach to software organization is a </a:t>
            </a:r>
            <a:r>
              <a:rPr lang="en-US" dirty="0"/>
              <a:t>SOA</a:t>
            </a:r>
            <a:r>
              <a:rPr dirty="0"/>
              <a:t> approach where the system is decomposed into stateless services. </a:t>
            </a:r>
          </a:p>
          <a:p>
            <a:pPr marL="905255" lvl="1" indent="-452627" defTabSz="578358">
              <a:spcBef>
                <a:spcPts val="2900"/>
              </a:spcBef>
              <a:defRPr sz="2376"/>
            </a:pPr>
            <a:r>
              <a:rPr dirty="0"/>
              <a:t>Because it is stateless, each service is independent and can be replicated, distributed and migrated from one server to another. </a:t>
            </a:r>
          </a:p>
          <a:p>
            <a:pPr marL="905255" lvl="1" indent="-452627" defTabSz="578358">
              <a:spcBef>
                <a:spcPts val="2900"/>
              </a:spcBef>
              <a:defRPr sz="2376"/>
            </a:pPr>
            <a:r>
              <a:rPr dirty="0"/>
              <a:t>The service-oriented approach is particularly suitable for cloud-based software, with services deployed in containers.  </a:t>
            </a:r>
          </a:p>
        </p:txBody>
      </p:sp>
      <p:sp>
        <p:nvSpPr>
          <p:cNvPr id="247" name="System structure"/>
          <p:cNvSpPr txBox="1">
            <a:spLocks noGrp="1"/>
          </p:cNvSpPr>
          <p:nvPr>
            <p:ph type="title"/>
          </p:nvPr>
        </p:nvSpPr>
        <p:spPr>
          <a:prstGeom prst="rect">
            <a:avLst/>
          </a:prstGeom>
        </p:spPr>
        <p:txBody>
          <a:bodyPr/>
          <a:lstStyle/>
          <a:p>
            <a:r>
              <a:t>System structure</a:t>
            </a:r>
          </a:p>
        </p:txBody>
      </p:sp>
      <p:sp>
        <p:nvSpPr>
          <p:cNvPr id="2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46</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6">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Cloud platforms include general-purpose clouds such as Amazon Web Services or lesser known platforms oriented around a specific application, such as the SAP Cloud Platform. There are also smaller national providers that provide more limited services but who may be more willing to adapt their services to the needs of different customers.…"/>
          <p:cNvSpPr txBox="1">
            <a:spLocks noGrp="1"/>
          </p:cNvSpPr>
          <p:nvPr>
            <p:ph type="body" idx="1"/>
          </p:nvPr>
        </p:nvSpPr>
        <p:spPr>
          <a:prstGeom prst="rect">
            <a:avLst/>
          </a:prstGeom>
        </p:spPr>
        <p:txBody>
          <a:bodyPr/>
          <a:lstStyle/>
          <a:p>
            <a:r>
              <a:rPr dirty="0"/>
              <a:t>Cloud platforms include general-purpose clouds such as Amazon Web Services or </a:t>
            </a:r>
            <a:r>
              <a:rPr lang="en-US" dirty="0"/>
              <a:t>lesser-known</a:t>
            </a:r>
            <a:r>
              <a:rPr dirty="0"/>
              <a:t> platforms oriented around a specific application, such as the SAP Cloud Platform. There are also smaller national providers that provide more limited services but who </a:t>
            </a:r>
            <a:r>
              <a:rPr u="sng" dirty="0"/>
              <a:t>may be more willing to adapt their services to the needs of different customers</a:t>
            </a:r>
            <a:r>
              <a:rPr dirty="0"/>
              <a:t>. </a:t>
            </a:r>
          </a:p>
          <a:p>
            <a:r>
              <a:rPr dirty="0"/>
              <a:t>There is no ‘best’ </a:t>
            </a:r>
            <a:r>
              <a:rPr lang="en-US" dirty="0"/>
              <a:t>platform,</a:t>
            </a:r>
            <a:r>
              <a:rPr dirty="0"/>
              <a:t> and you should choose a cloud provider based on your background and experience, the type of product that you are developing and the expectations of your customers. </a:t>
            </a:r>
          </a:p>
          <a:p>
            <a:r>
              <a:rPr dirty="0"/>
              <a:t>You need to consider both technical issues and business issues when choosing a cloud platform for your product.</a:t>
            </a:r>
          </a:p>
        </p:txBody>
      </p:sp>
      <p:sp>
        <p:nvSpPr>
          <p:cNvPr id="251" name="Cloud platform"/>
          <p:cNvSpPr txBox="1">
            <a:spLocks noGrp="1"/>
          </p:cNvSpPr>
          <p:nvPr>
            <p:ph type="title"/>
          </p:nvPr>
        </p:nvSpPr>
        <p:spPr>
          <a:prstGeom prst="rect">
            <a:avLst/>
          </a:prstGeom>
        </p:spPr>
        <p:txBody>
          <a:bodyPr/>
          <a:lstStyle/>
          <a:p>
            <a:r>
              <a:t>Cloud platform</a:t>
            </a:r>
          </a:p>
        </p:txBody>
      </p:sp>
      <p:sp>
        <p:nvSpPr>
          <p:cNvPr id="25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47</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igure 5.16 Technical issues in cloud platform choice"/>
          <p:cNvSpPr txBox="1">
            <a:spLocks noGrp="1"/>
          </p:cNvSpPr>
          <p:nvPr>
            <p:ph type="title"/>
          </p:nvPr>
        </p:nvSpPr>
        <p:spPr>
          <a:xfrm>
            <a:off x="838200" y="471488"/>
            <a:ext cx="11099800" cy="678558"/>
          </a:xfrm>
          <a:prstGeom prst="rect">
            <a:avLst/>
          </a:prstGeom>
        </p:spPr>
        <p:txBody>
          <a:bodyPr>
            <a:noAutofit/>
          </a:bodyPr>
          <a:lstStyle/>
          <a:p>
            <a:r>
              <a:rPr sz="4000" dirty="0">
                <a:solidFill>
                  <a:schemeClr val="tx1">
                    <a:lumMod val="75000"/>
                  </a:schemeClr>
                </a:solidFill>
              </a:rPr>
              <a:t>Technical issues in cloud platform choice</a:t>
            </a:r>
          </a:p>
        </p:txBody>
      </p:sp>
      <p:sp>
        <p:nvSpPr>
          <p:cNvPr id="25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48</a:t>
            </a:fld>
            <a:endParaRPr/>
          </a:p>
        </p:txBody>
      </p:sp>
      <p:pic>
        <p:nvPicPr>
          <p:cNvPr id="5" name="Picture 4">
            <a:extLst>
              <a:ext uri="{FF2B5EF4-FFF2-40B4-BE49-F238E27FC236}">
                <a16:creationId xmlns:a16="http://schemas.microsoft.com/office/drawing/2014/main" id="{EDE0566E-BC25-5A4A-8456-3BD5EEDD3EB3}"/>
              </a:ext>
            </a:extLst>
          </p:cNvPr>
          <p:cNvPicPr>
            <a:picLocks noChangeAspect="1"/>
          </p:cNvPicPr>
          <p:nvPr/>
        </p:nvPicPr>
        <p:blipFill rotWithShape="1">
          <a:blip r:embed="rId2">
            <a:extLst>
              <a:ext uri="{28A0092B-C50C-407E-A947-70E740481C1C}">
                <a14:useLocalDpi xmlns:a14="http://schemas.microsoft.com/office/drawing/2010/main" val="0"/>
              </a:ext>
            </a:extLst>
          </a:blip>
          <a:srcRect l="14984" t="11824" r="21095" b="58312"/>
          <a:stretch/>
        </p:blipFill>
        <p:spPr>
          <a:xfrm>
            <a:off x="1345783" y="1873715"/>
            <a:ext cx="10313233" cy="6541623"/>
          </a:xfrm>
          <a:prstGeom prst="rect">
            <a:avLst/>
          </a:prstGeom>
        </p:spPr>
      </p:pic>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Figure 5.17 Business issues in cloud platform choice"/>
          <p:cNvSpPr txBox="1">
            <a:spLocks noGrp="1"/>
          </p:cNvSpPr>
          <p:nvPr>
            <p:ph type="title"/>
          </p:nvPr>
        </p:nvSpPr>
        <p:spPr>
          <a:prstGeom prst="rect">
            <a:avLst/>
          </a:prstGeom>
        </p:spPr>
        <p:txBody>
          <a:bodyPr>
            <a:noAutofit/>
          </a:bodyPr>
          <a:lstStyle/>
          <a:p>
            <a:r>
              <a:rPr sz="4000" dirty="0">
                <a:solidFill>
                  <a:schemeClr val="tx1">
                    <a:lumMod val="75000"/>
                  </a:schemeClr>
                </a:solidFill>
              </a:rPr>
              <a:t>Business issues in cloud platform choice</a:t>
            </a:r>
          </a:p>
        </p:txBody>
      </p:sp>
      <p:sp>
        <p:nvSpPr>
          <p:cNvPr id="25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49</a:t>
            </a:fld>
            <a:endParaRPr/>
          </a:p>
        </p:txBody>
      </p:sp>
      <p:pic>
        <p:nvPicPr>
          <p:cNvPr id="5" name="Picture 4">
            <a:extLst>
              <a:ext uri="{FF2B5EF4-FFF2-40B4-BE49-F238E27FC236}">
                <a16:creationId xmlns:a16="http://schemas.microsoft.com/office/drawing/2014/main" id="{63FCBE93-9943-774F-8E5D-D89B7D054A53}"/>
              </a:ext>
            </a:extLst>
          </p:cNvPr>
          <p:cNvPicPr>
            <a:picLocks noChangeAspect="1"/>
          </p:cNvPicPr>
          <p:nvPr/>
        </p:nvPicPr>
        <p:blipFill rotWithShape="1">
          <a:blip r:embed="rId2">
            <a:extLst>
              <a:ext uri="{28A0092B-C50C-407E-A947-70E740481C1C}">
                <a14:useLocalDpi xmlns:a14="http://schemas.microsoft.com/office/drawing/2010/main" val="0"/>
              </a:ext>
            </a:extLst>
          </a:blip>
          <a:srcRect l="14388" t="14670" r="22879" b="47226"/>
          <a:stretch/>
        </p:blipFill>
        <p:spPr>
          <a:xfrm>
            <a:off x="1424065" y="1174645"/>
            <a:ext cx="9908498" cy="8170987"/>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Cost You avoid the initial capital costs of hardware procurement…"/>
          <p:cNvSpPr txBox="1">
            <a:spLocks noGrp="1"/>
          </p:cNvSpPr>
          <p:nvPr>
            <p:ph type="body" idx="1"/>
          </p:nvPr>
        </p:nvSpPr>
        <p:spPr>
          <a:xfrm>
            <a:off x="952500" y="1269999"/>
            <a:ext cx="11099800" cy="7616825"/>
          </a:xfrm>
          <a:prstGeom prst="rect">
            <a:avLst/>
          </a:prstGeom>
        </p:spPr>
        <p:txBody>
          <a:bodyPr>
            <a:normAutofit fontScale="92500" lnSpcReduction="10000"/>
          </a:bodyPr>
          <a:lstStyle/>
          <a:p>
            <a:r>
              <a:rPr i="1" dirty="0"/>
              <a:t>Cost</a:t>
            </a:r>
            <a:br>
              <a:rPr dirty="0"/>
            </a:br>
            <a:r>
              <a:rPr dirty="0"/>
              <a:t>You avoid the </a:t>
            </a:r>
            <a:r>
              <a:rPr u="sng" dirty="0"/>
              <a:t>initial</a:t>
            </a:r>
            <a:r>
              <a:rPr dirty="0"/>
              <a:t> capital costs of hardware procurement</a:t>
            </a:r>
            <a:endParaRPr lang="en-US" dirty="0"/>
          </a:p>
          <a:p>
            <a:endParaRPr dirty="0"/>
          </a:p>
          <a:p>
            <a:r>
              <a:rPr i="1" dirty="0"/>
              <a:t>Startup time</a:t>
            </a:r>
            <a:br>
              <a:rPr dirty="0"/>
            </a:br>
            <a:r>
              <a:rPr dirty="0"/>
              <a:t>You don’t have to wait for hardware to be delivered before you can start work. Using the cloud, you can have servers up and running in a few minutes.</a:t>
            </a:r>
            <a:endParaRPr lang="en-US" dirty="0"/>
          </a:p>
          <a:p>
            <a:endParaRPr dirty="0"/>
          </a:p>
          <a:p>
            <a:r>
              <a:rPr i="1" dirty="0"/>
              <a:t>Server choice </a:t>
            </a:r>
            <a:br>
              <a:rPr dirty="0"/>
            </a:br>
            <a:r>
              <a:rPr dirty="0"/>
              <a:t>If you find that the servers you are renting are not powerful enough, you can upgrade to more powerful systems. You can add servers for short-term requirements, such as load testing.</a:t>
            </a:r>
            <a:endParaRPr lang="en-US" dirty="0"/>
          </a:p>
          <a:p>
            <a:endParaRPr dirty="0"/>
          </a:p>
          <a:p>
            <a:r>
              <a:rPr i="1" dirty="0"/>
              <a:t>Distributed development </a:t>
            </a:r>
            <a:br>
              <a:rPr dirty="0"/>
            </a:br>
            <a:r>
              <a:rPr dirty="0"/>
              <a:t>If you have a distributed development team, working from different locations, all team members have the same development environment and can seamlessly share all information.</a:t>
            </a:r>
          </a:p>
        </p:txBody>
      </p:sp>
      <p:sp>
        <p:nvSpPr>
          <p:cNvPr id="79" name="Table 5.1 Benefits of using the cloud for software development"/>
          <p:cNvSpPr txBox="1">
            <a:spLocks noGrp="1"/>
          </p:cNvSpPr>
          <p:nvPr>
            <p:ph type="title"/>
          </p:nvPr>
        </p:nvSpPr>
        <p:spPr>
          <a:xfrm>
            <a:off x="471486" y="342900"/>
            <a:ext cx="12392993" cy="678558"/>
          </a:xfrm>
          <a:prstGeom prst="rect">
            <a:avLst/>
          </a:prstGeom>
        </p:spPr>
        <p:txBody>
          <a:bodyPr>
            <a:noAutofit/>
          </a:bodyPr>
          <a:lstStyle/>
          <a:p>
            <a:r>
              <a:rPr sz="3600" dirty="0">
                <a:solidFill>
                  <a:schemeClr val="tx1">
                    <a:lumMod val="75000"/>
                  </a:schemeClr>
                </a:solidFill>
              </a:rPr>
              <a:t>Benefits of using the cloud for software development</a:t>
            </a:r>
          </a:p>
        </p:txBody>
      </p:sp>
      <p:sp>
        <p:nvSpPr>
          <p:cNvPr id="80"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8">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8">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The cloud is made up of a large number of virtual servers that you can rent for your own use. You and your customers access these servers remotely over the internet and pay for the amount of server time used.…"/>
          <p:cNvSpPr txBox="1">
            <a:spLocks noGrp="1"/>
          </p:cNvSpPr>
          <p:nvPr>
            <p:ph type="body" idx="1"/>
          </p:nvPr>
        </p:nvSpPr>
        <p:spPr>
          <a:prstGeom prst="rect">
            <a:avLst/>
          </a:prstGeom>
        </p:spPr>
        <p:txBody>
          <a:bodyPr>
            <a:normAutofit lnSpcReduction="10000"/>
          </a:bodyPr>
          <a:lstStyle/>
          <a:p>
            <a:pPr marL="225993" indent="-225993" defTabSz="537463">
              <a:spcBef>
                <a:spcPts val="2700"/>
              </a:spcBef>
              <a:defRPr sz="2576"/>
            </a:pPr>
            <a:r>
              <a:t>The cloud is made up of a large number of virtual servers that you can rent for your own use. You and your customers access these servers remotely over the internet and pay for the amount of server time used.</a:t>
            </a:r>
          </a:p>
          <a:p>
            <a:pPr marL="225993" indent="-225993" defTabSz="537463">
              <a:spcBef>
                <a:spcPts val="2700"/>
              </a:spcBef>
              <a:defRPr sz="2576"/>
            </a:pPr>
            <a:r>
              <a:t>Virtualization is a technology that allows multiple server instances to be run on the same physical computer. This means that you can create isolated instances of your software for deployment on the cloud.</a:t>
            </a:r>
          </a:p>
          <a:p>
            <a:pPr marL="225993" indent="-225993" defTabSz="537463">
              <a:spcBef>
                <a:spcPts val="2700"/>
              </a:spcBef>
              <a:defRPr sz="2576"/>
            </a:pPr>
            <a:r>
              <a:t>Virtual machines are physical server replicas on which you run your own operating system, technology stack and applications. </a:t>
            </a:r>
          </a:p>
          <a:p>
            <a:pPr marL="225993" indent="-225993" defTabSz="537463">
              <a:spcBef>
                <a:spcPts val="2700"/>
              </a:spcBef>
              <a:defRPr sz="2576"/>
            </a:pPr>
            <a:r>
              <a:t>Containers are a lightweight virtualization technology that allow rapid replication and deployment of virtual servers. All containers run the same operating system. Docker is currently the most widely used container technology. </a:t>
            </a:r>
          </a:p>
          <a:p>
            <a:pPr marL="225993" indent="-225993" defTabSz="537463">
              <a:spcBef>
                <a:spcPts val="2700"/>
              </a:spcBef>
              <a:defRPr sz="2576"/>
            </a:pPr>
            <a:r>
              <a:t>A fundamental feature of the cloud is that ‘everything’ can be delivered as a service and accessed over the internet. A service is rented rather than owned and is shared with other users.</a:t>
            </a:r>
          </a:p>
        </p:txBody>
      </p:sp>
      <p:sp>
        <p:nvSpPr>
          <p:cNvPr id="263" name="Key points 1"/>
          <p:cNvSpPr txBox="1">
            <a:spLocks noGrp="1"/>
          </p:cNvSpPr>
          <p:nvPr>
            <p:ph type="title"/>
          </p:nvPr>
        </p:nvSpPr>
        <p:spPr>
          <a:xfrm>
            <a:off x="651619" y="406400"/>
            <a:ext cx="11701562" cy="863104"/>
          </a:xfrm>
          <a:prstGeom prst="rect">
            <a:avLst/>
          </a:prstGeom>
        </p:spPr>
        <p:txBody>
          <a:bodyPr/>
          <a:lstStyle/>
          <a:p>
            <a:r>
              <a:t>Key points 1</a:t>
            </a:r>
          </a:p>
        </p:txBody>
      </p:sp>
      <p:sp>
        <p:nvSpPr>
          <p:cNvPr id="26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50</a:t>
            </a:fld>
            <a:endParaRP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Infrastructure as a service (IaaS) means computing, storage and other services are available over the cloud. There is no need to run your own physical servers.…"/>
          <p:cNvSpPr txBox="1">
            <a:spLocks noGrp="1"/>
          </p:cNvSpPr>
          <p:nvPr>
            <p:ph type="body" idx="1"/>
          </p:nvPr>
        </p:nvSpPr>
        <p:spPr>
          <a:prstGeom prst="rect">
            <a:avLst/>
          </a:prstGeom>
        </p:spPr>
        <p:txBody>
          <a:bodyPr/>
          <a:lstStyle/>
          <a:p>
            <a:pPr marL="218623" indent="-218623" defTabSz="519937">
              <a:spcBef>
                <a:spcPts val="2600"/>
              </a:spcBef>
              <a:defRPr sz="2492"/>
            </a:pPr>
            <a:r>
              <a:t>Infrastructure as a service (IaaS) means computing, storage and other services are available over the cloud. There is no need to run your own physical servers. </a:t>
            </a:r>
          </a:p>
          <a:p>
            <a:pPr marL="218623" indent="-218623" defTabSz="519937">
              <a:spcBef>
                <a:spcPts val="2600"/>
              </a:spcBef>
              <a:defRPr sz="2492"/>
            </a:pPr>
            <a:r>
              <a:t>Platform as a service (PaaS) means using services provided by a cloud platform vendor to make it possible to auto-scale your software in response to demand.</a:t>
            </a:r>
          </a:p>
          <a:p>
            <a:pPr marL="218623" indent="-218623" defTabSz="519937">
              <a:spcBef>
                <a:spcPts val="2600"/>
              </a:spcBef>
              <a:defRPr sz="2492"/>
            </a:pPr>
            <a:r>
              <a:t>Software as a service (SaaS) means that application software is delivered as a service to users. This has important benefits for users, such as lower capital costs, and software vendors, such as simpler deployment of new software releases.</a:t>
            </a:r>
          </a:p>
          <a:p>
            <a:pPr marL="218623" indent="-218623" defTabSz="519937">
              <a:spcBef>
                <a:spcPts val="2600"/>
              </a:spcBef>
              <a:defRPr sz="2492"/>
            </a:pPr>
            <a:r>
              <a:t>Multitenant systems are SaaS systems where all users share the same database, which may be adapted at run-time to their individual needs. Multi-instance systems are SaaS applications where each user has their own separate database.</a:t>
            </a:r>
          </a:p>
          <a:p>
            <a:pPr marL="218623" indent="-218623" defTabSz="519937">
              <a:spcBef>
                <a:spcPts val="2600"/>
              </a:spcBef>
              <a:defRPr sz="2492"/>
            </a:pPr>
            <a:r>
              <a:t>The key architectural issues for cloud-based software are the cloud platform to be used, whether to use a multitenant or multi-instance database, the scaleability and resilience requirements, and whether to use objects or services as the basic components in the system.</a:t>
            </a:r>
          </a:p>
        </p:txBody>
      </p:sp>
      <p:sp>
        <p:nvSpPr>
          <p:cNvPr id="267" name="Key points 2"/>
          <p:cNvSpPr txBox="1">
            <a:spLocks noGrp="1"/>
          </p:cNvSpPr>
          <p:nvPr>
            <p:ph type="title"/>
          </p:nvPr>
        </p:nvSpPr>
        <p:spPr>
          <a:prstGeom prst="rect">
            <a:avLst/>
          </a:prstGeom>
        </p:spPr>
        <p:txBody>
          <a:bodyPr/>
          <a:lstStyle/>
          <a:p>
            <a:r>
              <a:t>Key points 2</a:t>
            </a:r>
          </a:p>
        </p:txBody>
      </p:sp>
      <p:sp>
        <p:nvSpPr>
          <p:cNvPr id="26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51</a:t>
            </a:fld>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A virtual server runs on an underlying physical computer and is made up of an operating system plus a set of software packages that provide the server functionality required.…"/>
          <p:cNvSpPr txBox="1">
            <a:spLocks noGrp="1"/>
          </p:cNvSpPr>
          <p:nvPr>
            <p:ph type="body" idx="1"/>
          </p:nvPr>
        </p:nvSpPr>
        <p:spPr>
          <a:prstGeom prst="rect">
            <a:avLst/>
          </a:prstGeom>
        </p:spPr>
        <p:txBody>
          <a:bodyPr/>
          <a:lstStyle/>
          <a:p>
            <a:pPr marL="243188" indent="-243188" defTabSz="578358">
              <a:spcBef>
                <a:spcPts val="2900"/>
              </a:spcBef>
              <a:defRPr sz="2772"/>
            </a:pPr>
            <a:r>
              <a:rPr dirty="0"/>
              <a:t>A virtual server runs on an underlying physical computer and is made up of an operating system plus a set of software packages that provide the server functionality required. </a:t>
            </a:r>
          </a:p>
          <a:p>
            <a:pPr marL="243188" indent="-243188" defTabSz="578358">
              <a:spcBef>
                <a:spcPts val="2900"/>
              </a:spcBef>
              <a:defRPr sz="2772"/>
            </a:pPr>
            <a:r>
              <a:rPr dirty="0"/>
              <a:t>A virtual server is a stand-alone system that can run on any hardware in the cloud. </a:t>
            </a:r>
          </a:p>
          <a:p>
            <a:pPr marL="905255" lvl="1" indent="-452627" defTabSz="578358">
              <a:spcBef>
                <a:spcPts val="2900"/>
              </a:spcBef>
              <a:defRPr sz="2376"/>
            </a:pPr>
            <a:r>
              <a:rPr dirty="0"/>
              <a:t>This ‘run anywhere’ characteristic is possible because the virtual server has no external dependencies.  </a:t>
            </a:r>
          </a:p>
          <a:p>
            <a:pPr marL="243188" indent="-243188" defTabSz="578358">
              <a:spcBef>
                <a:spcPts val="2900"/>
              </a:spcBef>
              <a:defRPr sz="2772"/>
            </a:pPr>
            <a:r>
              <a:rPr dirty="0"/>
              <a:t>Virtual machines (VMs), running on physical server hardware, can be used to implement virtual servers. </a:t>
            </a:r>
          </a:p>
          <a:p>
            <a:pPr marL="905255" lvl="1" indent="-452627" defTabSz="578358">
              <a:spcBef>
                <a:spcPts val="2900"/>
              </a:spcBef>
              <a:defRPr sz="2376"/>
            </a:pPr>
            <a:r>
              <a:rPr dirty="0"/>
              <a:t>A hypervisor provides hardware emulation that simulates the operation of the underlying hardware. </a:t>
            </a:r>
          </a:p>
          <a:p>
            <a:pPr marL="243188" indent="-243188" defTabSz="578358">
              <a:spcBef>
                <a:spcPts val="2900"/>
              </a:spcBef>
              <a:defRPr sz="2772"/>
            </a:pPr>
            <a:r>
              <a:rPr dirty="0"/>
              <a:t>If you use a virtual machine to implement virtual servers, you have exactly the same hardware platform as a physical server. </a:t>
            </a:r>
          </a:p>
        </p:txBody>
      </p:sp>
      <p:sp>
        <p:nvSpPr>
          <p:cNvPr id="83" name="Virtual cloud servers"/>
          <p:cNvSpPr txBox="1">
            <a:spLocks noGrp="1"/>
          </p:cNvSpPr>
          <p:nvPr>
            <p:ph type="title"/>
          </p:nvPr>
        </p:nvSpPr>
        <p:spPr>
          <a:prstGeom prst="rect">
            <a:avLst/>
          </a:prstGeom>
        </p:spPr>
        <p:txBody>
          <a:bodyPr/>
          <a:lstStyle/>
          <a:p>
            <a:r>
              <a:t>Virtual cloud servers</a:t>
            </a:r>
          </a:p>
        </p:txBody>
      </p:sp>
      <p:sp>
        <p:nvSpPr>
          <p:cNvPr id="84"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If you are running a cloud-based system with many instances of applications or services, these all use the same operating system, you can use a simpler virtualization technology called ‘containers’.…"/>
          <p:cNvSpPr txBox="1">
            <a:spLocks noGrp="1"/>
          </p:cNvSpPr>
          <p:nvPr>
            <p:ph type="body" idx="1"/>
          </p:nvPr>
        </p:nvSpPr>
        <p:spPr>
          <a:prstGeom prst="rect">
            <a:avLst/>
          </a:prstGeom>
        </p:spPr>
        <p:txBody>
          <a:bodyPr/>
          <a:lstStyle/>
          <a:p>
            <a:r>
              <a:rPr dirty="0"/>
              <a:t>If you are running a cloud-based system with many instances of applications or services, these all use the same operating system, you can use a simpler virtualization technology called ‘containers’. </a:t>
            </a:r>
          </a:p>
          <a:p>
            <a:r>
              <a:rPr dirty="0"/>
              <a:t>Using containers accelerates the process of deploying virtual servers on the cloud. </a:t>
            </a:r>
          </a:p>
          <a:p>
            <a:pPr lvl="1"/>
            <a:r>
              <a:rPr dirty="0"/>
              <a:t>Containers are usually megabytes in size whereas VMs are gigabytes.</a:t>
            </a:r>
          </a:p>
          <a:p>
            <a:pPr lvl="1"/>
            <a:r>
              <a:rPr dirty="0"/>
              <a:t>Containers can be started and shut down in a few seconds rather than the few minutes required for a VM. </a:t>
            </a:r>
          </a:p>
          <a:p>
            <a:r>
              <a:rPr dirty="0"/>
              <a:t>Containers are an operating system virtualization technology that allows independent servers to share a single operating system. </a:t>
            </a:r>
          </a:p>
          <a:p>
            <a:pPr lvl="1"/>
            <a:r>
              <a:rPr dirty="0"/>
              <a:t>They are particularly useful for providing isolated application services where each user sees their own version of an application. </a:t>
            </a:r>
          </a:p>
        </p:txBody>
      </p:sp>
      <p:sp>
        <p:nvSpPr>
          <p:cNvPr id="91" name="Container-based virtualization"/>
          <p:cNvSpPr txBox="1">
            <a:spLocks noGrp="1"/>
          </p:cNvSpPr>
          <p:nvPr>
            <p:ph type="title"/>
          </p:nvPr>
        </p:nvSpPr>
        <p:spPr>
          <a:prstGeom prst="rect">
            <a:avLst/>
          </a:prstGeom>
        </p:spPr>
        <p:txBody>
          <a:bodyPr/>
          <a:lstStyle/>
          <a:p>
            <a:r>
              <a:t>Container-based virtualization</a:t>
            </a:r>
          </a:p>
        </p:txBody>
      </p:sp>
      <p:sp>
        <p:nvSpPr>
          <p:cNvPr id="92" name="Slide Number"/>
          <p:cNvSpPr txBox="1">
            <a:spLocks noGrp="1"/>
          </p:cNvSpPr>
          <p:nvPr>
            <p:ph type="sldNum" sz="quarter" idx="2"/>
          </p:nvPr>
        </p:nvSpPr>
        <p:spPr>
          <a:xfrm>
            <a:off x="12265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0">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0">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0">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0">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Figure 5.2 Implementing a virtual server as a virtual machine"/>
          <p:cNvSpPr txBox="1">
            <a:spLocks noGrp="1"/>
          </p:cNvSpPr>
          <p:nvPr>
            <p:ph type="title"/>
          </p:nvPr>
        </p:nvSpPr>
        <p:spPr>
          <a:prstGeom prst="rect">
            <a:avLst/>
          </a:prstGeom>
        </p:spPr>
        <p:txBody>
          <a:bodyPr>
            <a:noAutofit/>
          </a:bodyPr>
          <a:lstStyle/>
          <a:p>
            <a:r>
              <a:rPr sz="3600" dirty="0">
                <a:solidFill>
                  <a:schemeClr val="tx1">
                    <a:lumMod val="75000"/>
                  </a:schemeClr>
                </a:solidFill>
              </a:rPr>
              <a:t>Implementing a virtual server as a virtual machine</a:t>
            </a:r>
          </a:p>
        </p:txBody>
      </p:sp>
      <p:sp>
        <p:nvSpPr>
          <p:cNvPr id="87"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pic>
        <p:nvPicPr>
          <p:cNvPr id="5" name="Picture 4">
            <a:extLst>
              <a:ext uri="{FF2B5EF4-FFF2-40B4-BE49-F238E27FC236}">
                <a16:creationId xmlns:a16="http://schemas.microsoft.com/office/drawing/2014/main" id="{E426E862-4A9D-224A-985C-49A1B1D46344}"/>
              </a:ext>
            </a:extLst>
          </p:cNvPr>
          <p:cNvPicPr>
            <a:picLocks noChangeAspect="1"/>
          </p:cNvPicPr>
          <p:nvPr/>
        </p:nvPicPr>
        <p:blipFill rotWithShape="1">
          <a:blip r:embed="rId2">
            <a:extLst>
              <a:ext uri="{28A0092B-C50C-407E-A947-70E740481C1C}">
                <a14:useLocalDpi xmlns:a14="http://schemas.microsoft.com/office/drawing/2010/main" val="0"/>
              </a:ext>
            </a:extLst>
          </a:blip>
          <a:srcRect l="23370" t="24534" r="42748" b="36746"/>
          <a:stretch/>
        </p:blipFill>
        <p:spPr>
          <a:xfrm>
            <a:off x="1424065" y="1388992"/>
            <a:ext cx="10523095" cy="8021708"/>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Figure 5.3 Using containers to provide isolated services"/>
          <p:cNvSpPr txBox="1">
            <a:spLocks noGrp="1"/>
          </p:cNvSpPr>
          <p:nvPr>
            <p:ph type="title"/>
          </p:nvPr>
        </p:nvSpPr>
        <p:spPr>
          <a:prstGeom prst="rect">
            <a:avLst/>
          </a:prstGeom>
        </p:spPr>
        <p:txBody>
          <a:bodyPr>
            <a:noAutofit/>
          </a:bodyPr>
          <a:lstStyle/>
          <a:p>
            <a:r>
              <a:rPr sz="4000" dirty="0">
                <a:solidFill>
                  <a:schemeClr val="tx1">
                    <a:lumMod val="75000"/>
                  </a:schemeClr>
                </a:solidFill>
              </a:rPr>
              <a:t>Using containers to provide isolated services</a:t>
            </a:r>
          </a:p>
        </p:txBody>
      </p:sp>
      <p:sp>
        <p:nvSpPr>
          <p:cNvPr id="95" name="Slide Number"/>
          <p:cNvSpPr txBox="1">
            <a:spLocks noGrp="1"/>
          </p:cNvSpPr>
          <p:nvPr>
            <p:ph type="sldNum" sz="quarter" idx="2"/>
          </p:nvPr>
        </p:nvSpPr>
        <p:spPr>
          <a:xfrm>
            <a:off x="12392992" y="9245600"/>
            <a:ext cx="199058" cy="2794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pic>
        <p:nvPicPr>
          <p:cNvPr id="5" name="Picture 4">
            <a:extLst>
              <a:ext uri="{FF2B5EF4-FFF2-40B4-BE49-F238E27FC236}">
                <a16:creationId xmlns:a16="http://schemas.microsoft.com/office/drawing/2014/main" id="{9C1ADF2A-A4AC-9F41-B454-ED1F39E7908F}"/>
              </a:ext>
            </a:extLst>
          </p:cNvPr>
          <p:cNvPicPr>
            <a:picLocks noChangeAspect="1"/>
          </p:cNvPicPr>
          <p:nvPr/>
        </p:nvPicPr>
        <p:blipFill rotWithShape="1">
          <a:blip r:embed="rId2">
            <a:extLst>
              <a:ext uri="{28A0092B-C50C-407E-A947-70E740481C1C}">
                <a14:useLocalDpi xmlns:a14="http://schemas.microsoft.com/office/drawing/2010/main" val="0"/>
              </a:ext>
            </a:extLst>
          </a:blip>
          <a:srcRect l="18515" t="14124" r="25644" b="46531"/>
          <a:stretch/>
        </p:blipFill>
        <p:spPr>
          <a:xfrm>
            <a:off x="1259175" y="1127052"/>
            <a:ext cx="10118360" cy="7499495"/>
          </a:xfrm>
          <a:prstGeom prst="rect">
            <a:avLst/>
          </a:prstGeom>
        </p:spPr>
      </p:pic>
    </p:spTree>
  </p:cSld>
  <p:clrMapOvr>
    <a:masterClrMapping/>
  </p:clrMapOvr>
  <p:transition spd="med"/>
</p:sld>
</file>

<file path=ppt/theme/theme1.xml><?xml version="1.0" encoding="utf-8"?>
<a:theme xmlns:a="http://schemas.openxmlformats.org/drawingml/2006/main" name="Gradient">
  <a:themeElements>
    <a:clrScheme name="Gradient">
      <a:dk1>
        <a:srgbClr val="939393"/>
      </a:dk1>
      <a:lt1>
        <a:srgbClr val="005493"/>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a:ea typeface="Helvetica"/>
        <a:cs typeface="Helvetica"/>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a:ea typeface="Helvetica"/>
        <a:cs typeface="Helvetica"/>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5493"/>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316</TotalTime>
  <Words>4526</Words>
  <Application>Microsoft Office PowerPoint</Application>
  <PresentationFormat>Custom</PresentationFormat>
  <Paragraphs>285</Paragraphs>
  <Slides>51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51</vt:i4>
      </vt:variant>
    </vt:vector>
  </HeadingPairs>
  <TitlesOfParts>
    <vt:vector size="54" baseType="lpstr">
      <vt:lpstr>Helvetica</vt:lpstr>
      <vt:lpstr>Helvetica Neue</vt:lpstr>
      <vt:lpstr>Gradient</vt:lpstr>
      <vt:lpstr>Cloud-based software</vt:lpstr>
      <vt:lpstr>The cloud</vt:lpstr>
      <vt:lpstr>Scalability, elasticity and resilience</vt:lpstr>
      <vt:lpstr>Scalability, elasticity and resilience</vt:lpstr>
      <vt:lpstr>Benefits of using the cloud for software development</vt:lpstr>
      <vt:lpstr>Virtual cloud servers</vt:lpstr>
      <vt:lpstr>Container-based virtualization</vt:lpstr>
      <vt:lpstr>Implementing a virtual server as a virtual machine</vt:lpstr>
      <vt:lpstr>Using containers to provide isolated services</vt:lpstr>
      <vt:lpstr>Docker</vt:lpstr>
      <vt:lpstr>The Docker container system</vt:lpstr>
      <vt:lpstr>The elements of the Docker container system</vt:lpstr>
      <vt:lpstr>The elements of the Docker container system</vt:lpstr>
      <vt:lpstr>Docker images</vt:lpstr>
      <vt:lpstr>Benefits of containers</vt:lpstr>
      <vt:lpstr>Everything as a service</vt:lpstr>
      <vt:lpstr>Everything as a service</vt:lpstr>
      <vt:lpstr>Management responsibilities for IaaS and PaaS</vt:lpstr>
      <vt:lpstr>Software as a service</vt:lpstr>
      <vt:lpstr>Software as a service</vt:lpstr>
      <vt:lpstr>Benefits of SaaS for software product providers</vt:lpstr>
      <vt:lpstr>Benefits of SaaS for software product providers</vt:lpstr>
      <vt:lpstr>Advantages and disadvantages of SaaS for customers</vt:lpstr>
      <vt:lpstr>Data storage and management issues for SaaS</vt:lpstr>
      <vt:lpstr>Design issues for software delivered as a service</vt:lpstr>
      <vt:lpstr>SaaS design issues (1)</vt:lpstr>
      <vt:lpstr>SaaS design issues (2)</vt:lpstr>
      <vt:lpstr>Multi-tenant database</vt:lpstr>
      <vt:lpstr>An example of a multi-tenant database</vt:lpstr>
      <vt:lpstr>Advantages of multi-tenant databases</vt:lpstr>
      <vt:lpstr>Disadvantages of multi-tenant databases</vt:lpstr>
      <vt:lpstr>Possible customizations for SaaS</vt:lpstr>
      <vt:lpstr>Database extensibility using additional fields</vt:lpstr>
      <vt:lpstr>Adding fields to extend the database</vt:lpstr>
      <vt:lpstr>Extending a database using tables</vt:lpstr>
      <vt:lpstr>Database extensibility using tables</vt:lpstr>
      <vt:lpstr>Database security</vt:lpstr>
      <vt:lpstr>Multi-instance databases</vt:lpstr>
      <vt:lpstr>Advantages of multi-instance databases</vt:lpstr>
      <vt:lpstr>Disadvantages of multi-instance databases</vt:lpstr>
      <vt:lpstr>Architectural decisions for cloud software engineering</vt:lpstr>
      <vt:lpstr>Questions to ask when choosing a database organization</vt:lpstr>
      <vt:lpstr>Scalability and resilience</vt:lpstr>
      <vt:lpstr>Using a standby system to provide resilience</vt:lpstr>
      <vt:lpstr>Resilience</vt:lpstr>
      <vt:lpstr>System structure</vt:lpstr>
      <vt:lpstr>Cloud platform</vt:lpstr>
      <vt:lpstr>Technical issues in cloud platform choice</vt:lpstr>
      <vt:lpstr>Business issues in cloud platform choice</vt:lpstr>
      <vt:lpstr>Key points 1</vt:lpstr>
      <vt:lpstr>Key points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Cloud-based software</dc:title>
  <cp:lastModifiedBy>Amini Salehi, Mohsen</cp:lastModifiedBy>
  <cp:revision>50</cp:revision>
  <dcterms:modified xsi:type="dcterms:W3CDTF">2023-11-30T22:58:56Z</dcterms:modified>
</cp:coreProperties>
</file>